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5" r:id="rId5"/>
    <p:sldId id="264" r:id="rId6"/>
    <p:sldId id="263" r:id="rId7"/>
    <p:sldId id="261" r:id="rId8"/>
    <p:sldId id="266" r:id="rId9"/>
    <p:sldId id="267" r:id="rId10"/>
    <p:sldId id="268" r:id="rId11"/>
    <p:sldId id="26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t>16.12.2015</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t>16.12.2015</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t>16.12.2015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t>16.12.2015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t>16.12.2015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16.12.2015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t>16.12.2015</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t>16.12.2015</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t>16.12.2015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ictoria.ac.nz/lals/about/staff/paul-na" TargetMode="External"/><Relationship Id="rId2" Type="http://schemas.openxmlformats.org/officeDocument/2006/relationships/hyperlink" Target="http://gettingthingsdon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quizlet.com/" TargetMode="External"/><Relationship Id="rId3" Type="http://schemas.openxmlformats.org/officeDocument/2006/relationships/hyperlink" Target="http://techcrunch.com/2012/05/02/harvard-mit-will-bring-classes-to-the-masses-with-their-edx-online-learning-initiative/" TargetMode="External"/><Relationship Id="rId7" Type="http://schemas.openxmlformats.org/officeDocument/2006/relationships/hyperlink" Target="http://www.victoria.ac.nz/lals/about/staff/paul-nation" TargetMode="External"/><Relationship Id="rId2" Type="http://schemas.openxmlformats.org/officeDocument/2006/relationships/hyperlink" Target="https://ocw.mit.edu/" TargetMode="External"/><Relationship Id="rId1" Type="http://schemas.openxmlformats.org/officeDocument/2006/relationships/slideLayout" Target="../slideLayouts/slideLayout2.xml"/><Relationship Id="rId6" Type="http://schemas.openxmlformats.org/officeDocument/2006/relationships/hyperlink" Target="https://www.udacity.com/" TargetMode="External"/><Relationship Id="rId5" Type="http://schemas.openxmlformats.org/officeDocument/2006/relationships/hyperlink" Target="EQUALS%20http:/equals.co.uk/" TargetMode="External"/><Relationship Id="rId4" Type="http://schemas.openxmlformats.org/officeDocument/2006/relationships/hyperlink" Target="http://www.uefap.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US" sz="3200" dirty="0" smtClean="0"/>
              <a:t>WHY?</a:t>
            </a:r>
            <a:endParaRPr lang="uk-UA" sz="3200" dirty="0"/>
          </a:p>
        </p:txBody>
      </p:sp>
      <p:sp>
        <p:nvSpPr>
          <p:cNvPr id="2" name="Заголовок 1"/>
          <p:cNvSpPr>
            <a:spLocks noGrp="1"/>
          </p:cNvSpPr>
          <p:nvPr>
            <p:ph type="ctrTitle"/>
          </p:nvPr>
        </p:nvSpPr>
        <p:spPr/>
        <p:txBody>
          <a:bodyPr/>
          <a:lstStyle/>
          <a:p>
            <a:r>
              <a:rPr lang="en-US" dirty="0" smtClean="0"/>
              <a:t>Bloom’s Taxonomy</a:t>
            </a:r>
            <a:endParaRPr lang="uk-UA" dirty="0"/>
          </a:p>
        </p:txBody>
      </p:sp>
    </p:spTree>
    <p:extLst>
      <p:ext uri="{BB962C8B-B14F-4D97-AF65-F5344CB8AC3E}">
        <p14:creationId xmlns:p14="http://schemas.microsoft.com/office/powerpoint/2010/main" val="1356853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870744"/>
          </a:xfrm>
        </p:spPr>
        <p:txBody>
          <a:bodyPr/>
          <a:lstStyle/>
          <a:p>
            <a:pPr algn="l">
              <a:defRPr/>
            </a:pPr>
            <a:r>
              <a:rPr lang="en-GB" dirty="0" smtClean="0"/>
              <a:t>References:</a:t>
            </a:r>
            <a:endParaRPr lang="ru-RU" dirty="0"/>
          </a:p>
        </p:txBody>
      </p:sp>
      <p:sp>
        <p:nvSpPr>
          <p:cNvPr id="3" name="Содержимое 2"/>
          <p:cNvSpPr>
            <a:spLocks noGrp="1"/>
          </p:cNvSpPr>
          <p:nvPr>
            <p:ph idx="1"/>
          </p:nvPr>
        </p:nvSpPr>
        <p:spPr>
          <a:xfrm>
            <a:off x="323850" y="1412875"/>
            <a:ext cx="8569325" cy="5445125"/>
          </a:xfrm>
        </p:spPr>
        <p:txBody>
          <a:bodyPr/>
          <a:lstStyle/>
          <a:p>
            <a:pPr marL="342900" indent="-342900">
              <a:buFont typeface="+mj-lt"/>
              <a:buAutoNum type="arabicPeriod"/>
              <a:defRPr/>
            </a:pPr>
            <a:r>
              <a:rPr lang="en-GB" sz="1400" dirty="0" smtClean="0"/>
              <a:t>Allen D. (2001) </a:t>
            </a:r>
            <a:r>
              <a:rPr lang="en-GB" sz="1400" i="1" dirty="0" smtClean="0"/>
              <a:t>Getting Things Done: The Art of Stress-Free Productivity</a:t>
            </a:r>
            <a:r>
              <a:rPr lang="en-GB" sz="1400" dirty="0" smtClean="0"/>
              <a:t>. New York: Penguin Books. </a:t>
            </a:r>
            <a:endParaRPr lang="ru-RU" sz="1400" dirty="0" smtClean="0"/>
          </a:p>
          <a:p>
            <a:pPr marL="342900" indent="-342900">
              <a:buFont typeface="+mj-lt"/>
              <a:buAutoNum type="arabicPeriod"/>
              <a:defRPr/>
            </a:pPr>
            <a:r>
              <a:rPr lang="en-GB" sz="1400" i="1" dirty="0" smtClean="0"/>
              <a:t>Getting Things Done</a:t>
            </a:r>
            <a:r>
              <a:rPr lang="en-GB" sz="1400" dirty="0" smtClean="0"/>
              <a:t> </a:t>
            </a:r>
            <a:r>
              <a:rPr lang="en-GB" sz="1400" i="1" dirty="0" smtClean="0"/>
              <a:t>by David Allen. </a:t>
            </a:r>
            <a:r>
              <a:rPr lang="en-GB" sz="1400" dirty="0" smtClean="0"/>
              <a:t>Available online at: </a:t>
            </a:r>
            <a:r>
              <a:rPr lang="en-GB" sz="1400" u="sng" dirty="0" smtClean="0">
                <a:hlinkClick r:id="rId2"/>
              </a:rPr>
              <a:t>http://gettingthingsdone.com/</a:t>
            </a:r>
            <a:endParaRPr lang="ru-RU" sz="1400" dirty="0" smtClean="0"/>
          </a:p>
          <a:p>
            <a:pPr marL="342900" indent="-342900">
              <a:buFont typeface="+mj-lt"/>
              <a:buAutoNum type="arabicPeriod"/>
              <a:defRPr/>
            </a:pPr>
            <a:r>
              <a:rPr lang="en-GB" sz="1400" i="1" dirty="0" smtClean="0"/>
              <a:t>Your mind is for having ideas, not holding them </a:t>
            </a:r>
            <a:r>
              <a:rPr lang="en-GB" sz="1400" dirty="0" smtClean="0"/>
              <a:t>(David Allen) </a:t>
            </a:r>
            <a:endParaRPr lang="ru-RU" sz="1400" dirty="0" smtClean="0"/>
          </a:p>
          <a:p>
            <a:pPr marL="342900" indent="-342900">
              <a:buFont typeface="+mj-lt"/>
              <a:buAutoNum type="arabicPeriod"/>
              <a:defRPr/>
            </a:pPr>
            <a:r>
              <a:rPr lang="en-GB" sz="1400" dirty="0" err="1" smtClean="0"/>
              <a:t>Kielstra</a:t>
            </a:r>
            <a:r>
              <a:rPr lang="en-GB" sz="1400" dirty="0" smtClean="0"/>
              <a:t>, P (2014) The LEARNING Curve 2014. </a:t>
            </a:r>
            <a:r>
              <a:rPr lang="en-GB" sz="1400" i="1" dirty="0" smtClean="0"/>
              <a:t>The Economist</a:t>
            </a:r>
            <a:r>
              <a:rPr lang="en-GB" sz="1400" dirty="0" smtClean="0"/>
              <a:t> [online]. Available at: http://www.economistinsights.com/leadership-talent-education/analysis/learning-curve-2014 </a:t>
            </a:r>
            <a:endParaRPr lang="ru-RU" sz="1400" dirty="0" smtClean="0"/>
          </a:p>
          <a:p>
            <a:pPr marL="342900" indent="-342900">
              <a:buFont typeface="+mj-lt"/>
              <a:buAutoNum type="arabicPeriod"/>
              <a:defRPr/>
            </a:pPr>
            <a:r>
              <a:rPr lang="en-GB" sz="1400" dirty="0" err="1" smtClean="0"/>
              <a:t>Krashen</a:t>
            </a:r>
            <a:r>
              <a:rPr lang="en-GB" sz="1400" dirty="0" smtClean="0"/>
              <a:t>, S.D. (1985) Ch.1: The Input Hypothesis. </a:t>
            </a:r>
            <a:r>
              <a:rPr lang="en-GB" sz="1400" i="1" dirty="0" smtClean="0"/>
              <a:t>The Input Hypothesis. Issues and Implications. </a:t>
            </a:r>
            <a:r>
              <a:rPr lang="en-GB" sz="1400" dirty="0" smtClean="0"/>
              <a:t>UK: Longman. P. 78 – 109 (ss. 1- 32)</a:t>
            </a:r>
            <a:endParaRPr lang="ru-RU" sz="1400" dirty="0" smtClean="0"/>
          </a:p>
          <a:p>
            <a:pPr marL="342900" indent="-342900">
              <a:buFont typeface="+mj-lt"/>
              <a:buAutoNum type="arabicPeriod"/>
              <a:defRPr/>
            </a:pPr>
            <a:r>
              <a:rPr lang="en-GB" sz="1400" dirty="0" err="1" smtClean="0"/>
              <a:t>Krashen</a:t>
            </a:r>
            <a:r>
              <a:rPr lang="en-GB" sz="1400" dirty="0" smtClean="0"/>
              <a:t>, Stephen D. (1987) P</a:t>
            </a:r>
            <a:r>
              <a:rPr lang="en-GB" sz="1400" i="1" dirty="0" smtClean="0"/>
              <a:t>rinciples and Practice in Second Language Acquisition</a:t>
            </a:r>
            <a:r>
              <a:rPr lang="en-GB" sz="1400" dirty="0" smtClean="0"/>
              <a:t>. Prentice-Hall International.987.</a:t>
            </a:r>
            <a:endParaRPr lang="ru-RU" sz="1400" dirty="0" smtClean="0"/>
          </a:p>
          <a:p>
            <a:pPr marL="342900" indent="-342900">
              <a:buFont typeface="+mj-lt"/>
              <a:buAutoNum type="arabicPeriod"/>
              <a:defRPr/>
            </a:pPr>
            <a:r>
              <a:rPr lang="en-GB" sz="1400" dirty="0" err="1" smtClean="0"/>
              <a:t>Krashen</a:t>
            </a:r>
            <a:r>
              <a:rPr lang="en-GB" sz="1400" dirty="0" smtClean="0"/>
              <a:t>, S.D. (1988) </a:t>
            </a:r>
            <a:r>
              <a:rPr lang="en-GB" sz="1400" i="1" dirty="0" smtClean="0"/>
              <a:t>Second Language Acquisition and Second Language  Learning</a:t>
            </a:r>
            <a:r>
              <a:rPr lang="en-GB" sz="1400" dirty="0" smtClean="0"/>
              <a:t>. Prentice-Hall </a:t>
            </a:r>
            <a:r>
              <a:rPr lang="en-GB" sz="1400" dirty="0" err="1" smtClean="0"/>
              <a:t>International.Theory</a:t>
            </a:r>
            <a:r>
              <a:rPr lang="en-GB" sz="1400" dirty="0" smtClean="0"/>
              <a:t> of Second Language </a:t>
            </a:r>
            <a:r>
              <a:rPr lang="en-GB" sz="1400" dirty="0" err="1" smtClean="0"/>
              <a:t>Acquistion</a:t>
            </a:r>
            <a:endParaRPr lang="ru-RU" sz="1400" dirty="0" smtClean="0"/>
          </a:p>
          <a:p>
            <a:pPr marL="342900" indent="-342900">
              <a:buFont typeface="+mj-lt"/>
              <a:buAutoNum type="arabicPeriod"/>
              <a:defRPr/>
            </a:pPr>
            <a:r>
              <a:rPr lang="en-GB" sz="1400" dirty="0" err="1" smtClean="0"/>
              <a:t>Maley</a:t>
            </a:r>
            <a:r>
              <a:rPr lang="en-GB" sz="1400" dirty="0" smtClean="0"/>
              <a:t>, A .(1999) </a:t>
            </a:r>
            <a:r>
              <a:rPr lang="en-GB" sz="1400" i="1" dirty="0" smtClean="0"/>
              <a:t>Short and Sweet </a:t>
            </a:r>
            <a:r>
              <a:rPr lang="en-GB" sz="1400" dirty="0" smtClean="0"/>
              <a:t>(</a:t>
            </a:r>
            <a:r>
              <a:rPr lang="en-GB" sz="1400" i="1" dirty="0" smtClean="0"/>
              <a:t>Short Texts and How to Use Them</a:t>
            </a:r>
            <a:r>
              <a:rPr lang="en-GB" sz="1400" dirty="0" smtClean="0"/>
              <a:t>). Penguin Books Ltd. – 160 p.</a:t>
            </a:r>
            <a:endParaRPr lang="ru-RU" sz="1400" dirty="0" smtClean="0"/>
          </a:p>
          <a:p>
            <a:pPr marL="342900" indent="-342900">
              <a:buFont typeface="+mj-lt"/>
              <a:buAutoNum type="arabicPeriod"/>
              <a:defRPr/>
            </a:pPr>
            <a:r>
              <a:rPr lang="en-GB" sz="1400" dirty="0" smtClean="0"/>
              <a:t>Nation, P. (2014) </a:t>
            </a:r>
            <a:r>
              <a:rPr lang="en-GB" sz="1400" i="1" dirty="0" smtClean="0"/>
              <a:t>What do you need to know to learn a foreign language</a:t>
            </a:r>
            <a:r>
              <a:rPr lang="en-GB" sz="1400" dirty="0" smtClean="0"/>
              <a:t>. New Zealand: Victoria University of Wellington. School of Linguistics and Applied Language Studies. Available at: </a:t>
            </a:r>
            <a:r>
              <a:rPr lang="en-GB" sz="1400" u="sng" dirty="0" smtClean="0">
                <a:hlinkClick r:id="rId3"/>
              </a:rPr>
              <a:t>http://www.victoria.ac.nz/lals/about/staff/paul-na</a:t>
            </a:r>
            <a:endParaRPr lang="ru-RU" sz="1400" dirty="0" smtClean="0"/>
          </a:p>
          <a:p>
            <a:pPr marL="342900" indent="-342900">
              <a:buFont typeface="+mj-lt"/>
              <a:buAutoNum type="arabicPeriod"/>
              <a:defRPr/>
            </a:pPr>
            <a:r>
              <a:rPr lang="en-GB" sz="1400" dirty="0" smtClean="0"/>
              <a:t>Oxford, R.L. </a:t>
            </a:r>
            <a:r>
              <a:rPr lang="en-GB" sz="1400" i="1" dirty="0" smtClean="0"/>
              <a:t>Language Learning Strategies: What </a:t>
            </a:r>
            <a:r>
              <a:rPr lang="en-GB" sz="1400" i="1" dirty="0" err="1" smtClean="0"/>
              <a:t>Ecery</a:t>
            </a:r>
            <a:r>
              <a:rPr lang="en-GB" sz="1400" i="1" dirty="0" smtClean="0"/>
              <a:t> Teacher Should Know</a:t>
            </a:r>
            <a:endParaRPr lang="ru-RU" sz="1400" dirty="0" smtClean="0"/>
          </a:p>
          <a:p>
            <a:pPr marL="342900" indent="-342900">
              <a:buFont typeface="+mj-lt"/>
              <a:buAutoNum type="arabicPeriod"/>
              <a:defRPr/>
            </a:pPr>
            <a:r>
              <a:rPr lang="en-GB" sz="1400" dirty="0" smtClean="0"/>
              <a:t>Oxford, R.L. </a:t>
            </a:r>
            <a:r>
              <a:rPr lang="en-GB" sz="1400" i="1" dirty="0" smtClean="0"/>
              <a:t>Teaching and Researching Language Learning Strategies/Applied Linguistics in Action</a:t>
            </a:r>
            <a:endParaRPr lang="ru-RU" sz="1400" dirty="0" smtClean="0"/>
          </a:p>
          <a:p>
            <a:pPr marL="342900" indent="-342900">
              <a:buFont typeface="+mj-lt"/>
              <a:buAutoNum type="arabicPeriod"/>
              <a:defRPr/>
            </a:pPr>
            <a:r>
              <a:rPr lang="en-GB" sz="1400" dirty="0" err="1" smtClean="0"/>
              <a:t>Quise</a:t>
            </a:r>
            <a:r>
              <a:rPr lang="en-GB" sz="1400" dirty="0" smtClean="0"/>
              <a:t>, J. </a:t>
            </a:r>
            <a:r>
              <a:rPr lang="en-GB" sz="1400" i="1" dirty="0" smtClean="0"/>
              <a:t>Communicative Activities for EAP with CD-ROM</a:t>
            </a:r>
            <a:endParaRPr lang="ru-RU" sz="1400" dirty="0" smtClean="0"/>
          </a:p>
          <a:p>
            <a:pPr marL="342900" indent="-342900">
              <a:buFont typeface="+mj-lt"/>
              <a:buAutoNum type="arabicPeriod"/>
              <a:defRPr/>
            </a:pPr>
            <a:r>
              <a:rPr lang="en-GB" sz="1400" dirty="0" smtClean="0"/>
              <a:t>Schmidt, D. </a:t>
            </a:r>
            <a:r>
              <a:rPr lang="en-GB" sz="1400" i="1" dirty="0" smtClean="0"/>
              <a:t>Academic Vocabulary</a:t>
            </a:r>
            <a:endParaRPr lang="ru-RU" sz="1400" dirty="0" smtClean="0"/>
          </a:p>
          <a:p>
            <a:pPr marL="514350" indent="-514350">
              <a:buFont typeface="Wingdings 2" pitchFamily="18" charset="2"/>
              <a:buNone/>
              <a:defRPr/>
            </a:pPr>
            <a:r>
              <a:rPr lang="en-GB" dirty="0" smtClean="0"/>
              <a:t> </a:t>
            </a:r>
            <a:endParaRPr lang="ru-RU" dirty="0" smtClean="0"/>
          </a:p>
          <a:p>
            <a:pPr>
              <a:buFont typeface="Wingdings 2" pitchFamily="18" charset="2"/>
              <a:buNone/>
              <a:defRPr/>
            </a:pPr>
            <a:endParaRPr lang="ru-RU" dirty="0"/>
          </a:p>
        </p:txBody>
      </p:sp>
    </p:spTree>
    <p:extLst>
      <p:ext uri="{BB962C8B-B14F-4D97-AF65-F5344CB8AC3E}">
        <p14:creationId xmlns:p14="http://schemas.microsoft.com/office/powerpoint/2010/main" val="3397307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1014760"/>
          </a:xfrm>
        </p:spPr>
        <p:txBody>
          <a:bodyPr/>
          <a:lstStyle/>
          <a:p>
            <a:pPr algn="l">
              <a:defRPr/>
            </a:pPr>
            <a:r>
              <a:rPr lang="en-GB" dirty="0" smtClean="0"/>
              <a:t>Online Resources </a:t>
            </a:r>
            <a:endParaRPr lang="ru-RU" dirty="0"/>
          </a:p>
        </p:txBody>
      </p:sp>
      <p:sp>
        <p:nvSpPr>
          <p:cNvPr id="30723" name="Содержимое 2"/>
          <p:cNvSpPr>
            <a:spLocks noGrp="1"/>
          </p:cNvSpPr>
          <p:nvPr>
            <p:ph idx="1"/>
          </p:nvPr>
        </p:nvSpPr>
        <p:spPr>
          <a:xfrm>
            <a:off x="179388" y="1412875"/>
            <a:ext cx="8713787" cy="5256213"/>
          </a:xfrm>
        </p:spPr>
        <p:txBody>
          <a:bodyPr/>
          <a:lstStyle/>
          <a:p>
            <a:pPr defTabSz="912813"/>
            <a:r>
              <a:rPr lang="en-GB" altLang="uk-UA" sz="1800" smtClean="0"/>
              <a:t>TEFLastic blog </a:t>
            </a:r>
            <a:r>
              <a:rPr lang="en-GB" altLang="uk-UA" sz="1800" b="1" smtClean="0"/>
              <a:t>Academic English (EAP) games/worksheets</a:t>
            </a:r>
            <a:r>
              <a:rPr lang="en-GB" altLang="uk-UA" sz="1800" smtClean="0"/>
              <a:t> Available at: httworksheets/eap/ps://tefltastic.wordpress.com/</a:t>
            </a:r>
            <a:endParaRPr lang="ru-RU" altLang="uk-UA" sz="1800" smtClean="0"/>
          </a:p>
          <a:p>
            <a:pPr defTabSz="912813"/>
            <a:r>
              <a:rPr lang="en-GB" altLang="uk-UA" sz="1800" smtClean="0"/>
              <a:t>MIT OPenCourseWare/FreeOnline Course material available at: </a:t>
            </a:r>
            <a:r>
              <a:rPr lang="en-GB" altLang="uk-UA" sz="1800" u="sng" smtClean="0">
                <a:hlinkClick r:id="rId2"/>
              </a:rPr>
              <a:t>https://ocw.mit.edu</a:t>
            </a:r>
            <a:endParaRPr lang="ru-RU" altLang="uk-UA" sz="1800" smtClean="0"/>
          </a:p>
          <a:p>
            <a:pPr defTabSz="912813"/>
            <a:r>
              <a:rPr lang="en-GB" altLang="uk-UA" sz="1800" smtClean="0"/>
              <a:t>edX Harvard, MIT Willavailable at:  </a:t>
            </a:r>
            <a:r>
              <a:rPr lang="en-GB" altLang="uk-UA" sz="1800" u="sng" smtClean="0">
                <a:hlinkClick r:id="rId3"/>
              </a:rPr>
              <a:t>http://techcrunch.com/2012/05/02/harvard-mit-will-bring-classes-to-the-masses-with-their-edx-online-learning-initiative/</a:t>
            </a:r>
            <a:endParaRPr lang="ru-RU" altLang="uk-UA" sz="1800" smtClean="0"/>
          </a:p>
          <a:p>
            <a:pPr defTabSz="912813"/>
            <a:r>
              <a:rPr lang="en-GB" altLang="uk-UA" sz="1800" smtClean="0"/>
              <a:t>Using English for Academic Purposes (Academic Writing etc.) Available at: </a:t>
            </a:r>
            <a:r>
              <a:rPr lang="en-GB" altLang="uk-UA" sz="1800" u="sng" smtClean="0">
                <a:hlinkClick r:id="rId4"/>
              </a:rPr>
              <a:t>http://www.uefap.com/</a:t>
            </a:r>
            <a:endParaRPr lang="ru-RU" altLang="uk-UA" sz="1800" smtClean="0"/>
          </a:p>
          <a:p>
            <a:pPr defTabSz="912813"/>
            <a:r>
              <a:rPr lang="en-GB" altLang="uk-UA" sz="1800" smtClean="0"/>
              <a:t>Camtasia Studio (Presentation + Lecture sound) Available at: http://camtasia-studio.ru.softonic.com/</a:t>
            </a:r>
            <a:endParaRPr lang="ru-RU" altLang="uk-UA" sz="1800" smtClean="0"/>
          </a:p>
          <a:p>
            <a:pPr defTabSz="912813"/>
            <a:r>
              <a:rPr lang="en-GB" altLang="uk-UA" sz="1800" u="sng" smtClean="0">
                <a:hlinkClick r:id="rId5"/>
              </a:rPr>
              <a:t>EQUALS http://equals.co.uk/</a:t>
            </a:r>
            <a:endParaRPr lang="ru-RU" altLang="uk-UA" sz="1800" smtClean="0"/>
          </a:p>
          <a:p>
            <a:pPr defTabSz="912813"/>
            <a:r>
              <a:rPr lang="en-GB" altLang="uk-UA" sz="1800" smtClean="0"/>
              <a:t>Lynda.com</a:t>
            </a:r>
            <a:endParaRPr lang="ru-RU" altLang="uk-UA" sz="1800" smtClean="0"/>
          </a:p>
          <a:p>
            <a:pPr defTabSz="912813"/>
            <a:r>
              <a:rPr lang="en-GB" altLang="uk-UA" sz="1800" smtClean="0"/>
              <a:t>Udacity Nanodegree Programs for IT students Available at: </a:t>
            </a:r>
            <a:r>
              <a:rPr lang="en-GB" altLang="uk-UA" sz="1800" u="sng" smtClean="0">
                <a:hlinkClick r:id="rId6"/>
              </a:rPr>
              <a:t>https://www.udacity.com/</a:t>
            </a:r>
            <a:endParaRPr lang="ru-RU" altLang="uk-UA" sz="1800" smtClean="0"/>
          </a:p>
          <a:p>
            <a:pPr defTabSz="912813"/>
            <a:r>
              <a:rPr lang="en-GB" altLang="uk-UA" sz="1800" smtClean="0"/>
              <a:t>Paul Nation’s website at: </a:t>
            </a:r>
            <a:r>
              <a:rPr lang="en-GB" altLang="uk-UA" sz="1800" u="sng" smtClean="0">
                <a:hlinkClick r:id="rId7"/>
              </a:rPr>
              <a:t>http://www.victoria.ac.nz/lals/about/staff/paul-nation</a:t>
            </a:r>
            <a:endParaRPr lang="ru-RU" altLang="uk-UA" sz="1800" smtClean="0"/>
          </a:p>
          <a:p>
            <a:pPr defTabSz="912813"/>
            <a:r>
              <a:rPr lang="en-GB" altLang="uk-UA" sz="1800" smtClean="0"/>
              <a:t>Quizlet Simple free learning tools for students and teachers. Available at:</a:t>
            </a:r>
            <a:r>
              <a:rPr lang="en-GB" altLang="uk-UA" sz="1800" i="1" u="sng" smtClean="0"/>
              <a:t> </a:t>
            </a:r>
            <a:r>
              <a:rPr lang="en-GB" altLang="uk-UA" sz="1800" u="sng" smtClean="0">
                <a:hlinkClick r:id="rId8"/>
              </a:rPr>
              <a:t>https://quizlet.com/</a:t>
            </a:r>
            <a:endParaRPr lang="ru-RU" altLang="uk-UA" sz="1800" smtClean="0"/>
          </a:p>
        </p:txBody>
      </p:sp>
    </p:spTree>
    <p:extLst>
      <p:ext uri="{BB962C8B-B14F-4D97-AF65-F5344CB8AC3E}">
        <p14:creationId xmlns:p14="http://schemas.microsoft.com/office/powerpoint/2010/main" val="3650120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endParaRPr lang="en-US" sz="4400" dirty="0" smtClean="0"/>
          </a:p>
          <a:p>
            <a:pPr marL="0" indent="0">
              <a:buNone/>
            </a:pPr>
            <a:r>
              <a:rPr lang="en-US" sz="4400" dirty="0" smtClean="0"/>
              <a:t>    			Ranking</a:t>
            </a:r>
          </a:p>
          <a:p>
            <a:pPr marL="0" indent="0">
              <a:buNone/>
            </a:pPr>
            <a:r>
              <a:rPr lang="en-US" sz="4400" dirty="0" smtClean="0"/>
              <a:t>		Examples</a:t>
            </a:r>
          </a:p>
          <a:p>
            <a:pPr marL="0" indent="0">
              <a:buNone/>
            </a:pPr>
            <a:r>
              <a:rPr lang="en-US" sz="4400" dirty="0" smtClean="0"/>
              <a:t>	Definition</a:t>
            </a:r>
            <a:endParaRPr lang="en-US" sz="4400" dirty="0"/>
          </a:p>
          <a:p>
            <a:pPr marL="0" indent="0">
              <a:buNone/>
            </a:pPr>
            <a:r>
              <a:rPr lang="en-US" sz="4400" dirty="0" smtClean="0">
                <a:solidFill>
                  <a:schemeClr val="accent1">
                    <a:lumMod val="50000"/>
                  </a:schemeClr>
                </a:solidFill>
              </a:rPr>
              <a:t>                                              WHY?</a:t>
            </a:r>
            <a:endParaRPr lang="en-US" sz="4400" dirty="0" smtClean="0"/>
          </a:p>
        </p:txBody>
      </p:sp>
      <p:sp>
        <p:nvSpPr>
          <p:cNvPr id="2" name="Заголовок 1"/>
          <p:cNvSpPr>
            <a:spLocks noGrp="1"/>
          </p:cNvSpPr>
          <p:nvPr>
            <p:ph type="title"/>
          </p:nvPr>
        </p:nvSpPr>
        <p:spPr/>
        <p:txBody>
          <a:bodyPr/>
          <a:lstStyle/>
          <a:p>
            <a:r>
              <a:rPr lang="en-US" dirty="0" smtClean="0"/>
              <a:t>Do you remember?</a:t>
            </a:r>
            <a:endParaRPr lang="uk-UA" dirty="0"/>
          </a:p>
        </p:txBody>
      </p:sp>
    </p:spTree>
    <p:extLst>
      <p:ext uri="{BB962C8B-B14F-4D97-AF65-F5344CB8AC3E}">
        <p14:creationId xmlns:p14="http://schemas.microsoft.com/office/powerpoint/2010/main" val="207191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05072" y="4941144"/>
            <a:ext cx="8826513" cy="588328"/>
            <a:chOff x="105072" y="4941144"/>
            <a:chExt cx="8826513" cy="588328"/>
          </a:xfrm>
        </p:grpSpPr>
        <p:sp>
          <p:nvSpPr>
            <p:cNvPr id="6" name="TextBox 5"/>
            <p:cNvSpPr txBox="1"/>
            <p:nvPr/>
          </p:nvSpPr>
          <p:spPr>
            <a:xfrm>
              <a:off x="5539807" y="4941144"/>
              <a:ext cx="1514467" cy="584776"/>
            </a:xfrm>
            <a:prstGeom prst="rect">
              <a:avLst/>
            </a:prstGeom>
            <a:noFill/>
          </p:spPr>
          <p:txBody>
            <a:bodyPr wrap="square" rtlCol="0">
              <a:spAutoFit/>
            </a:bodyPr>
            <a:lstStyle/>
            <a:p>
              <a:r>
                <a:rPr lang="en-US" sz="3200" dirty="0" smtClean="0"/>
                <a:t>Explain</a:t>
              </a:r>
              <a:endParaRPr lang="en-US" sz="3200" dirty="0"/>
            </a:p>
          </p:txBody>
        </p:sp>
        <p:sp>
          <p:nvSpPr>
            <p:cNvPr id="13" name="TextBox 12"/>
            <p:cNvSpPr txBox="1"/>
            <p:nvPr/>
          </p:nvSpPr>
          <p:spPr>
            <a:xfrm>
              <a:off x="3530935" y="4941144"/>
              <a:ext cx="1701247" cy="523220"/>
            </a:xfrm>
            <a:prstGeom prst="rect">
              <a:avLst/>
            </a:prstGeom>
            <a:noFill/>
          </p:spPr>
          <p:txBody>
            <a:bodyPr wrap="square" rtlCol="0">
              <a:spAutoFit/>
            </a:bodyPr>
            <a:lstStyle/>
            <a:p>
              <a:r>
                <a:rPr lang="en-US" sz="2800" dirty="0" smtClean="0"/>
                <a:t>Describe</a:t>
              </a:r>
              <a:endParaRPr lang="en-US" sz="3200" dirty="0"/>
            </a:p>
          </p:txBody>
        </p:sp>
        <p:sp>
          <p:nvSpPr>
            <p:cNvPr id="14" name="TextBox 13"/>
            <p:cNvSpPr txBox="1"/>
            <p:nvPr/>
          </p:nvSpPr>
          <p:spPr>
            <a:xfrm>
              <a:off x="7417118" y="4944696"/>
              <a:ext cx="1514467" cy="584776"/>
            </a:xfrm>
            <a:prstGeom prst="rect">
              <a:avLst/>
            </a:prstGeom>
            <a:noFill/>
          </p:spPr>
          <p:txBody>
            <a:bodyPr wrap="square" rtlCol="0">
              <a:spAutoFit/>
            </a:bodyPr>
            <a:lstStyle/>
            <a:p>
              <a:r>
                <a:rPr lang="en-US" sz="3200" dirty="0" smtClean="0"/>
                <a:t>Trace</a:t>
              </a:r>
              <a:endParaRPr lang="en-US" sz="3200" dirty="0"/>
            </a:p>
          </p:txBody>
        </p:sp>
        <p:sp>
          <p:nvSpPr>
            <p:cNvPr id="15" name="TextBox 14"/>
            <p:cNvSpPr txBox="1"/>
            <p:nvPr/>
          </p:nvSpPr>
          <p:spPr>
            <a:xfrm>
              <a:off x="1740391" y="4944696"/>
              <a:ext cx="1514467" cy="523220"/>
            </a:xfrm>
            <a:prstGeom prst="rect">
              <a:avLst/>
            </a:prstGeom>
            <a:noFill/>
          </p:spPr>
          <p:txBody>
            <a:bodyPr wrap="square" rtlCol="0">
              <a:spAutoFit/>
            </a:bodyPr>
            <a:lstStyle/>
            <a:p>
              <a:r>
                <a:rPr lang="en-US" sz="2800" dirty="0" smtClean="0"/>
                <a:t>Classify</a:t>
              </a:r>
              <a:endParaRPr lang="en-US" sz="3200" dirty="0"/>
            </a:p>
          </p:txBody>
        </p:sp>
        <p:sp>
          <p:nvSpPr>
            <p:cNvPr id="16" name="TextBox 15"/>
            <p:cNvSpPr txBox="1"/>
            <p:nvPr/>
          </p:nvSpPr>
          <p:spPr>
            <a:xfrm>
              <a:off x="105072" y="4944696"/>
              <a:ext cx="1514467" cy="523220"/>
            </a:xfrm>
            <a:prstGeom prst="rect">
              <a:avLst/>
            </a:prstGeom>
            <a:noFill/>
          </p:spPr>
          <p:txBody>
            <a:bodyPr wrap="square" rtlCol="0">
              <a:spAutoFit/>
            </a:bodyPr>
            <a:lstStyle/>
            <a:p>
              <a:r>
                <a:rPr lang="en-US" sz="2800" dirty="0" smtClean="0"/>
                <a:t>Outline</a:t>
              </a:r>
              <a:endParaRPr lang="en-US" sz="3200" dirty="0"/>
            </a:p>
          </p:txBody>
        </p:sp>
      </p:grpSp>
      <p:grpSp>
        <p:nvGrpSpPr>
          <p:cNvPr id="25" name="Group 24"/>
          <p:cNvGrpSpPr/>
          <p:nvPr/>
        </p:nvGrpSpPr>
        <p:grpSpPr>
          <a:xfrm>
            <a:off x="41970" y="3736421"/>
            <a:ext cx="8889616" cy="584776"/>
            <a:chOff x="41969" y="3736421"/>
            <a:chExt cx="8889616" cy="584776"/>
          </a:xfrm>
        </p:grpSpPr>
        <p:sp>
          <p:nvSpPr>
            <p:cNvPr id="7" name="TextBox 6"/>
            <p:cNvSpPr txBox="1"/>
            <p:nvPr/>
          </p:nvSpPr>
          <p:spPr>
            <a:xfrm>
              <a:off x="3755738" y="3736421"/>
              <a:ext cx="1790544" cy="584776"/>
            </a:xfrm>
            <a:prstGeom prst="rect">
              <a:avLst/>
            </a:prstGeom>
            <a:noFill/>
          </p:spPr>
          <p:txBody>
            <a:bodyPr wrap="square" rtlCol="0">
              <a:spAutoFit/>
            </a:bodyPr>
            <a:lstStyle/>
            <a:p>
              <a:r>
                <a:rPr lang="en-US" sz="3200" dirty="0" smtClean="0"/>
                <a:t>Compare</a:t>
              </a:r>
              <a:endParaRPr lang="en-US" sz="3200" dirty="0"/>
            </a:p>
          </p:txBody>
        </p:sp>
        <p:sp>
          <p:nvSpPr>
            <p:cNvPr id="8" name="TextBox 7"/>
            <p:cNvSpPr txBox="1"/>
            <p:nvPr/>
          </p:nvSpPr>
          <p:spPr>
            <a:xfrm>
              <a:off x="5658123" y="3736421"/>
              <a:ext cx="1790544" cy="584776"/>
            </a:xfrm>
            <a:prstGeom prst="rect">
              <a:avLst/>
            </a:prstGeom>
            <a:noFill/>
          </p:spPr>
          <p:txBody>
            <a:bodyPr wrap="square" rtlCol="0">
              <a:spAutoFit/>
            </a:bodyPr>
            <a:lstStyle/>
            <a:p>
              <a:r>
                <a:rPr lang="en-US" sz="3200" dirty="0" smtClean="0"/>
                <a:t>Contrast</a:t>
              </a:r>
              <a:endParaRPr lang="en-US" sz="3200" dirty="0"/>
            </a:p>
          </p:txBody>
        </p:sp>
        <p:sp>
          <p:nvSpPr>
            <p:cNvPr id="17" name="TextBox 16"/>
            <p:cNvSpPr txBox="1"/>
            <p:nvPr/>
          </p:nvSpPr>
          <p:spPr>
            <a:xfrm>
              <a:off x="7417118" y="3736421"/>
              <a:ext cx="1514467" cy="523220"/>
            </a:xfrm>
            <a:prstGeom prst="rect">
              <a:avLst/>
            </a:prstGeom>
            <a:noFill/>
          </p:spPr>
          <p:txBody>
            <a:bodyPr wrap="square" rtlCol="0">
              <a:spAutoFit/>
            </a:bodyPr>
            <a:lstStyle/>
            <a:p>
              <a:r>
                <a:rPr lang="en-US" sz="2800" dirty="0" smtClean="0"/>
                <a:t>Discuss</a:t>
              </a:r>
              <a:endParaRPr lang="en-US" sz="3200" dirty="0"/>
            </a:p>
          </p:txBody>
        </p:sp>
        <p:sp>
          <p:nvSpPr>
            <p:cNvPr id="18" name="TextBox 17"/>
            <p:cNvSpPr txBox="1"/>
            <p:nvPr/>
          </p:nvSpPr>
          <p:spPr>
            <a:xfrm>
              <a:off x="41969" y="3736421"/>
              <a:ext cx="3581088" cy="523220"/>
            </a:xfrm>
            <a:prstGeom prst="rect">
              <a:avLst/>
            </a:prstGeom>
            <a:noFill/>
          </p:spPr>
          <p:txBody>
            <a:bodyPr wrap="square" rtlCol="0">
              <a:spAutoFit/>
            </a:bodyPr>
            <a:lstStyle/>
            <a:p>
              <a:r>
                <a:rPr lang="en-US" sz="2800" dirty="0" smtClean="0"/>
                <a:t>Distinguish between</a:t>
              </a:r>
              <a:endParaRPr lang="en-US" sz="3200" dirty="0"/>
            </a:p>
          </p:txBody>
        </p:sp>
      </p:grpSp>
      <p:grpSp>
        <p:nvGrpSpPr>
          <p:cNvPr id="33" name="Group 32"/>
          <p:cNvGrpSpPr/>
          <p:nvPr/>
        </p:nvGrpSpPr>
        <p:grpSpPr>
          <a:xfrm>
            <a:off x="105073" y="2528146"/>
            <a:ext cx="8792435" cy="584776"/>
            <a:chOff x="105072" y="2528146"/>
            <a:chExt cx="8792435" cy="584776"/>
          </a:xfrm>
        </p:grpSpPr>
        <p:sp>
          <p:nvSpPr>
            <p:cNvPr id="9" name="TextBox 8"/>
            <p:cNvSpPr txBox="1"/>
            <p:nvPr/>
          </p:nvSpPr>
          <p:spPr>
            <a:xfrm>
              <a:off x="5042876" y="2528146"/>
              <a:ext cx="1790544" cy="584776"/>
            </a:xfrm>
            <a:prstGeom prst="rect">
              <a:avLst/>
            </a:prstGeom>
            <a:noFill/>
          </p:spPr>
          <p:txBody>
            <a:bodyPr wrap="square" rtlCol="0">
              <a:spAutoFit/>
            </a:bodyPr>
            <a:lstStyle/>
            <a:p>
              <a:r>
                <a:rPr lang="en-US" sz="3200" dirty="0" smtClean="0"/>
                <a:t>Illustrate</a:t>
              </a:r>
              <a:endParaRPr lang="en-US" sz="3200" dirty="0"/>
            </a:p>
          </p:txBody>
        </p:sp>
        <p:sp>
          <p:nvSpPr>
            <p:cNvPr id="10" name="TextBox 9"/>
            <p:cNvSpPr txBox="1"/>
            <p:nvPr/>
          </p:nvSpPr>
          <p:spPr>
            <a:xfrm>
              <a:off x="3341922" y="2528146"/>
              <a:ext cx="1643205" cy="584776"/>
            </a:xfrm>
            <a:prstGeom prst="rect">
              <a:avLst/>
            </a:prstGeom>
            <a:noFill/>
          </p:spPr>
          <p:txBody>
            <a:bodyPr wrap="square" rtlCol="0">
              <a:spAutoFit/>
            </a:bodyPr>
            <a:lstStyle/>
            <a:p>
              <a:r>
                <a:rPr lang="en-US" sz="3200" dirty="0" err="1" smtClean="0"/>
                <a:t>Analyse</a:t>
              </a:r>
              <a:endParaRPr lang="en-US" sz="3200" dirty="0"/>
            </a:p>
          </p:txBody>
        </p:sp>
        <p:sp>
          <p:nvSpPr>
            <p:cNvPr id="19" name="TextBox 18"/>
            <p:cNvSpPr txBox="1"/>
            <p:nvPr/>
          </p:nvSpPr>
          <p:spPr>
            <a:xfrm>
              <a:off x="105072" y="2528146"/>
              <a:ext cx="3155144" cy="584776"/>
            </a:xfrm>
            <a:prstGeom prst="rect">
              <a:avLst/>
            </a:prstGeom>
            <a:noFill/>
          </p:spPr>
          <p:txBody>
            <a:bodyPr wrap="square" rtlCol="0">
              <a:spAutoFit/>
            </a:bodyPr>
            <a:lstStyle/>
            <a:p>
              <a:r>
                <a:rPr lang="en-US" sz="3200" dirty="0" smtClean="0"/>
                <a:t>Give examples of</a:t>
              </a:r>
              <a:endParaRPr lang="en-US" sz="3200" dirty="0"/>
            </a:p>
          </p:txBody>
        </p:sp>
        <p:sp>
          <p:nvSpPr>
            <p:cNvPr id="20" name="TextBox 19"/>
            <p:cNvSpPr txBox="1"/>
            <p:nvPr/>
          </p:nvSpPr>
          <p:spPr>
            <a:xfrm>
              <a:off x="6833420" y="2528146"/>
              <a:ext cx="2064087" cy="523220"/>
            </a:xfrm>
            <a:prstGeom prst="rect">
              <a:avLst/>
            </a:prstGeom>
            <a:noFill/>
          </p:spPr>
          <p:txBody>
            <a:bodyPr wrap="square" rtlCol="0">
              <a:spAutoFit/>
            </a:bodyPr>
            <a:lstStyle/>
            <a:p>
              <a:r>
                <a:rPr lang="en-US" sz="2800" dirty="0" err="1" smtClean="0"/>
                <a:t>Summarise</a:t>
              </a:r>
              <a:endParaRPr lang="en-US" sz="3200" dirty="0"/>
            </a:p>
          </p:txBody>
        </p:sp>
      </p:grpSp>
      <p:grpSp>
        <p:nvGrpSpPr>
          <p:cNvPr id="2" name="Group 1"/>
          <p:cNvGrpSpPr/>
          <p:nvPr/>
        </p:nvGrpSpPr>
        <p:grpSpPr>
          <a:xfrm>
            <a:off x="303535" y="5916834"/>
            <a:ext cx="8156045" cy="605921"/>
            <a:chOff x="907104" y="6131827"/>
            <a:chExt cx="8156045" cy="605921"/>
          </a:xfrm>
        </p:grpSpPr>
        <p:sp>
          <p:nvSpPr>
            <p:cNvPr id="4" name="TextBox 3"/>
            <p:cNvSpPr txBox="1"/>
            <p:nvPr/>
          </p:nvSpPr>
          <p:spPr>
            <a:xfrm>
              <a:off x="7785316" y="6152972"/>
              <a:ext cx="1277833" cy="523220"/>
            </a:xfrm>
            <a:prstGeom prst="rect">
              <a:avLst/>
            </a:prstGeom>
            <a:noFill/>
          </p:spPr>
          <p:txBody>
            <a:bodyPr wrap="square" rtlCol="0">
              <a:spAutoFit/>
            </a:bodyPr>
            <a:lstStyle/>
            <a:p>
              <a:r>
                <a:rPr lang="en-US" sz="2800" dirty="0" smtClean="0"/>
                <a:t>Define</a:t>
              </a:r>
              <a:endParaRPr lang="en-US" sz="3200" dirty="0"/>
            </a:p>
          </p:txBody>
        </p:sp>
        <p:sp>
          <p:nvSpPr>
            <p:cNvPr id="5" name="TextBox 4"/>
            <p:cNvSpPr txBox="1"/>
            <p:nvPr/>
          </p:nvSpPr>
          <p:spPr>
            <a:xfrm>
              <a:off x="6404940" y="6152972"/>
              <a:ext cx="1277833" cy="584776"/>
            </a:xfrm>
            <a:prstGeom prst="rect">
              <a:avLst/>
            </a:prstGeom>
            <a:noFill/>
          </p:spPr>
          <p:txBody>
            <a:bodyPr wrap="square" rtlCol="0">
              <a:spAutoFit/>
            </a:bodyPr>
            <a:lstStyle/>
            <a:p>
              <a:r>
                <a:rPr lang="en-US" sz="3200" dirty="0" smtClean="0"/>
                <a:t>List</a:t>
              </a:r>
              <a:endParaRPr lang="en-US" sz="3200" dirty="0"/>
            </a:p>
          </p:txBody>
        </p:sp>
        <p:sp>
          <p:nvSpPr>
            <p:cNvPr id="21" name="TextBox 20"/>
            <p:cNvSpPr txBox="1"/>
            <p:nvPr/>
          </p:nvSpPr>
          <p:spPr>
            <a:xfrm>
              <a:off x="4885116" y="6152972"/>
              <a:ext cx="1277833" cy="584776"/>
            </a:xfrm>
            <a:prstGeom prst="rect">
              <a:avLst/>
            </a:prstGeom>
            <a:noFill/>
          </p:spPr>
          <p:txBody>
            <a:bodyPr wrap="square" rtlCol="0">
              <a:spAutoFit/>
            </a:bodyPr>
            <a:lstStyle/>
            <a:p>
              <a:r>
                <a:rPr lang="en-US" sz="3200" dirty="0" smtClean="0"/>
                <a:t>State</a:t>
              </a:r>
              <a:endParaRPr lang="en-US" sz="3200" dirty="0"/>
            </a:p>
          </p:txBody>
        </p:sp>
        <p:sp>
          <p:nvSpPr>
            <p:cNvPr id="22" name="TextBox 21"/>
            <p:cNvSpPr txBox="1"/>
            <p:nvPr/>
          </p:nvSpPr>
          <p:spPr>
            <a:xfrm>
              <a:off x="2881600" y="6152972"/>
              <a:ext cx="1661807" cy="584776"/>
            </a:xfrm>
            <a:prstGeom prst="rect">
              <a:avLst/>
            </a:prstGeom>
            <a:noFill/>
          </p:spPr>
          <p:txBody>
            <a:bodyPr wrap="square" rtlCol="0">
              <a:spAutoFit/>
            </a:bodyPr>
            <a:lstStyle/>
            <a:p>
              <a:r>
                <a:rPr lang="en-US" sz="3200" dirty="0" smtClean="0"/>
                <a:t>Indicate</a:t>
              </a:r>
              <a:endParaRPr lang="en-US" sz="3200" dirty="0"/>
            </a:p>
          </p:txBody>
        </p:sp>
        <p:sp>
          <p:nvSpPr>
            <p:cNvPr id="23" name="TextBox 22"/>
            <p:cNvSpPr txBox="1"/>
            <p:nvPr/>
          </p:nvSpPr>
          <p:spPr>
            <a:xfrm>
              <a:off x="907104" y="6131827"/>
              <a:ext cx="1690531" cy="584776"/>
            </a:xfrm>
            <a:prstGeom prst="rect">
              <a:avLst/>
            </a:prstGeom>
            <a:noFill/>
          </p:spPr>
          <p:txBody>
            <a:bodyPr wrap="square" rtlCol="0">
              <a:spAutoFit/>
            </a:bodyPr>
            <a:lstStyle/>
            <a:p>
              <a:r>
                <a:rPr lang="en-US" sz="3200" dirty="0" smtClean="0"/>
                <a:t>Identify</a:t>
              </a:r>
              <a:endParaRPr lang="en-US" sz="3200" dirty="0"/>
            </a:p>
          </p:txBody>
        </p:sp>
      </p:grpSp>
      <p:grpSp>
        <p:nvGrpSpPr>
          <p:cNvPr id="34" name="Group 33"/>
          <p:cNvGrpSpPr/>
          <p:nvPr/>
        </p:nvGrpSpPr>
        <p:grpSpPr>
          <a:xfrm>
            <a:off x="52685" y="1316319"/>
            <a:ext cx="9010465" cy="589816"/>
            <a:chOff x="52684" y="1316319"/>
            <a:chExt cx="9010465" cy="589816"/>
          </a:xfrm>
        </p:grpSpPr>
        <p:sp>
          <p:nvSpPr>
            <p:cNvPr id="11" name="TextBox 10"/>
            <p:cNvSpPr txBox="1"/>
            <p:nvPr/>
          </p:nvSpPr>
          <p:spPr>
            <a:xfrm>
              <a:off x="1506582" y="1316319"/>
              <a:ext cx="1790544" cy="584776"/>
            </a:xfrm>
            <a:prstGeom prst="rect">
              <a:avLst/>
            </a:prstGeom>
            <a:noFill/>
          </p:spPr>
          <p:txBody>
            <a:bodyPr wrap="square" rtlCol="0">
              <a:spAutoFit/>
            </a:bodyPr>
            <a:lstStyle/>
            <a:p>
              <a:r>
                <a:rPr lang="en-US" sz="3200" dirty="0" smtClean="0"/>
                <a:t>Evaluate</a:t>
              </a:r>
              <a:endParaRPr lang="en-US" sz="3200" dirty="0"/>
            </a:p>
          </p:txBody>
        </p:sp>
        <p:sp>
          <p:nvSpPr>
            <p:cNvPr id="24" name="TextBox 23"/>
            <p:cNvSpPr txBox="1"/>
            <p:nvPr/>
          </p:nvSpPr>
          <p:spPr>
            <a:xfrm>
              <a:off x="3681099" y="1316319"/>
              <a:ext cx="1782656" cy="584776"/>
            </a:xfrm>
            <a:prstGeom prst="rect">
              <a:avLst/>
            </a:prstGeom>
            <a:noFill/>
          </p:spPr>
          <p:txBody>
            <a:bodyPr wrap="square" rtlCol="0">
              <a:spAutoFit/>
            </a:bodyPr>
            <a:lstStyle/>
            <a:p>
              <a:r>
                <a:rPr lang="en-US" sz="3200" dirty="0" smtClean="0"/>
                <a:t>Estimate</a:t>
              </a:r>
              <a:endParaRPr lang="en-US" sz="3200" dirty="0"/>
            </a:p>
          </p:txBody>
        </p:sp>
        <p:sp>
          <p:nvSpPr>
            <p:cNvPr id="26" name="TextBox 25"/>
            <p:cNvSpPr txBox="1"/>
            <p:nvPr/>
          </p:nvSpPr>
          <p:spPr>
            <a:xfrm>
              <a:off x="5497836" y="1316319"/>
              <a:ext cx="1782656" cy="584776"/>
            </a:xfrm>
            <a:prstGeom prst="rect">
              <a:avLst/>
            </a:prstGeom>
            <a:noFill/>
          </p:spPr>
          <p:txBody>
            <a:bodyPr wrap="square" rtlCol="0">
              <a:spAutoFit/>
            </a:bodyPr>
            <a:lstStyle/>
            <a:p>
              <a:r>
                <a:rPr lang="en-US" sz="3200" dirty="0" smtClean="0"/>
                <a:t>Rank</a:t>
              </a:r>
              <a:endParaRPr lang="en-US" sz="3200" dirty="0"/>
            </a:p>
          </p:txBody>
        </p:sp>
        <p:sp>
          <p:nvSpPr>
            <p:cNvPr id="27" name="TextBox 26"/>
            <p:cNvSpPr txBox="1"/>
            <p:nvPr/>
          </p:nvSpPr>
          <p:spPr>
            <a:xfrm>
              <a:off x="7280493" y="1319871"/>
              <a:ext cx="1782656" cy="584776"/>
            </a:xfrm>
            <a:prstGeom prst="rect">
              <a:avLst/>
            </a:prstGeom>
            <a:noFill/>
          </p:spPr>
          <p:txBody>
            <a:bodyPr wrap="square" rtlCol="0">
              <a:spAutoFit/>
            </a:bodyPr>
            <a:lstStyle/>
            <a:p>
              <a:r>
                <a:rPr lang="en-US" sz="3200" dirty="0" smtClean="0"/>
                <a:t>Examine</a:t>
              </a:r>
              <a:endParaRPr lang="en-US" sz="3200" dirty="0"/>
            </a:p>
          </p:txBody>
        </p:sp>
        <p:sp>
          <p:nvSpPr>
            <p:cNvPr id="31" name="TextBox 30"/>
            <p:cNvSpPr txBox="1"/>
            <p:nvPr/>
          </p:nvSpPr>
          <p:spPr>
            <a:xfrm>
              <a:off x="52684" y="1321359"/>
              <a:ext cx="1514469" cy="584776"/>
            </a:xfrm>
            <a:prstGeom prst="rect">
              <a:avLst/>
            </a:prstGeom>
            <a:noFill/>
          </p:spPr>
          <p:txBody>
            <a:bodyPr wrap="square" rtlCol="0">
              <a:spAutoFit/>
            </a:bodyPr>
            <a:lstStyle/>
            <a:p>
              <a:r>
                <a:rPr lang="en-US" sz="3200" dirty="0" smtClean="0"/>
                <a:t>Assess</a:t>
              </a:r>
              <a:endParaRPr lang="en-US" sz="3200" dirty="0"/>
            </a:p>
          </p:txBody>
        </p:sp>
      </p:grpSp>
      <p:grpSp>
        <p:nvGrpSpPr>
          <p:cNvPr id="35" name="Group 34"/>
          <p:cNvGrpSpPr/>
          <p:nvPr/>
        </p:nvGrpSpPr>
        <p:grpSpPr>
          <a:xfrm>
            <a:off x="94654" y="105071"/>
            <a:ext cx="8581990" cy="591303"/>
            <a:chOff x="94654" y="105069"/>
            <a:chExt cx="8581990" cy="591303"/>
          </a:xfrm>
        </p:grpSpPr>
        <p:sp>
          <p:nvSpPr>
            <p:cNvPr id="12" name="TextBox 11"/>
            <p:cNvSpPr txBox="1"/>
            <p:nvPr/>
          </p:nvSpPr>
          <p:spPr>
            <a:xfrm>
              <a:off x="94654" y="105069"/>
              <a:ext cx="1790544" cy="584776"/>
            </a:xfrm>
            <a:prstGeom prst="rect">
              <a:avLst/>
            </a:prstGeom>
            <a:noFill/>
          </p:spPr>
          <p:txBody>
            <a:bodyPr wrap="square" rtlCol="0">
              <a:spAutoFit/>
            </a:bodyPr>
            <a:lstStyle/>
            <a:p>
              <a:r>
                <a:rPr lang="en-US" sz="3200" dirty="0" smtClean="0"/>
                <a:t>Justify</a:t>
              </a:r>
              <a:endParaRPr lang="en-US" sz="3200" dirty="0"/>
            </a:p>
          </p:txBody>
        </p:sp>
        <p:sp>
          <p:nvSpPr>
            <p:cNvPr id="28" name="TextBox 27"/>
            <p:cNvSpPr txBox="1"/>
            <p:nvPr/>
          </p:nvSpPr>
          <p:spPr>
            <a:xfrm>
              <a:off x="1677288" y="105069"/>
              <a:ext cx="1782656" cy="584776"/>
            </a:xfrm>
            <a:prstGeom prst="rect">
              <a:avLst/>
            </a:prstGeom>
            <a:noFill/>
          </p:spPr>
          <p:txBody>
            <a:bodyPr wrap="square" rtlCol="0">
              <a:spAutoFit/>
            </a:bodyPr>
            <a:lstStyle/>
            <a:p>
              <a:r>
                <a:rPr lang="en-US" sz="3200" dirty="0" smtClean="0"/>
                <a:t>Show</a:t>
              </a:r>
              <a:endParaRPr lang="en-US" sz="3200" dirty="0"/>
            </a:p>
          </p:txBody>
        </p:sp>
        <p:sp>
          <p:nvSpPr>
            <p:cNvPr id="29" name="TextBox 28"/>
            <p:cNvSpPr txBox="1"/>
            <p:nvPr/>
          </p:nvSpPr>
          <p:spPr>
            <a:xfrm>
              <a:off x="3013162" y="111596"/>
              <a:ext cx="1782656" cy="584776"/>
            </a:xfrm>
            <a:prstGeom prst="rect">
              <a:avLst/>
            </a:prstGeom>
            <a:noFill/>
          </p:spPr>
          <p:txBody>
            <a:bodyPr wrap="square" rtlCol="0">
              <a:spAutoFit/>
            </a:bodyPr>
            <a:lstStyle/>
            <a:p>
              <a:r>
                <a:rPr lang="en-US" sz="3200" dirty="0" smtClean="0"/>
                <a:t>Prove</a:t>
              </a:r>
              <a:endParaRPr lang="en-US" sz="3200" dirty="0"/>
            </a:p>
          </p:txBody>
        </p:sp>
        <p:sp>
          <p:nvSpPr>
            <p:cNvPr id="30" name="TextBox 29"/>
            <p:cNvSpPr txBox="1"/>
            <p:nvPr/>
          </p:nvSpPr>
          <p:spPr>
            <a:xfrm>
              <a:off x="4318603" y="111596"/>
              <a:ext cx="2421571" cy="523220"/>
            </a:xfrm>
            <a:prstGeom prst="rect">
              <a:avLst/>
            </a:prstGeom>
            <a:noFill/>
          </p:spPr>
          <p:txBody>
            <a:bodyPr wrap="square" rtlCol="0">
              <a:spAutoFit/>
            </a:bodyPr>
            <a:lstStyle/>
            <a:p>
              <a:r>
                <a:rPr lang="en-US" sz="2800" dirty="0" smtClean="0"/>
                <a:t>Demonstrate</a:t>
              </a:r>
              <a:endParaRPr lang="en-US" sz="3200" dirty="0"/>
            </a:p>
          </p:txBody>
        </p:sp>
        <p:sp>
          <p:nvSpPr>
            <p:cNvPr id="32" name="TextBox 31"/>
            <p:cNvSpPr txBox="1"/>
            <p:nvPr/>
          </p:nvSpPr>
          <p:spPr>
            <a:xfrm>
              <a:off x="6893988" y="111596"/>
              <a:ext cx="1782656" cy="584776"/>
            </a:xfrm>
            <a:prstGeom prst="rect">
              <a:avLst/>
            </a:prstGeom>
            <a:noFill/>
          </p:spPr>
          <p:txBody>
            <a:bodyPr wrap="square" rtlCol="0">
              <a:spAutoFit/>
            </a:bodyPr>
            <a:lstStyle/>
            <a:p>
              <a:r>
                <a:rPr lang="en-US" sz="3200" dirty="0" smtClean="0"/>
                <a:t>Suggest</a:t>
              </a:r>
              <a:endParaRPr lang="en-US" sz="3200" dirty="0"/>
            </a:p>
          </p:txBody>
        </p:sp>
      </p:grpSp>
    </p:spTree>
    <p:extLst>
      <p:ext uri="{BB962C8B-B14F-4D97-AF65-F5344CB8AC3E}">
        <p14:creationId xmlns:p14="http://schemas.microsoft.com/office/powerpoint/2010/main" val="313960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dissolve">
                                      <p:cBhvr>
                                        <p:cTn id="11" dur="500"/>
                                        <p:tgtEl>
                                          <p:spTgt spid="2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dissolve">
                                      <p:cBhvr>
                                        <p:cTn id="15" dur="500"/>
                                        <p:tgtEl>
                                          <p:spTgt spid="33"/>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dissolve">
                                      <p:cBhvr>
                                        <p:cTn id="19" dur="500"/>
                                        <p:tgtEl>
                                          <p:spTgt spid="34"/>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dissolve">
                                      <p:cBhvr>
                                        <p:cTn id="2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05072" y="4941144"/>
            <a:ext cx="8826513" cy="588328"/>
            <a:chOff x="105072" y="4941144"/>
            <a:chExt cx="8826513" cy="588328"/>
          </a:xfrm>
        </p:grpSpPr>
        <p:sp>
          <p:nvSpPr>
            <p:cNvPr id="6" name="TextBox 5"/>
            <p:cNvSpPr txBox="1"/>
            <p:nvPr/>
          </p:nvSpPr>
          <p:spPr>
            <a:xfrm>
              <a:off x="5539807" y="4941144"/>
              <a:ext cx="1514467" cy="584776"/>
            </a:xfrm>
            <a:prstGeom prst="rect">
              <a:avLst/>
            </a:prstGeom>
            <a:noFill/>
          </p:spPr>
          <p:txBody>
            <a:bodyPr wrap="square" rtlCol="0">
              <a:spAutoFit/>
            </a:bodyPr>
            <a:lstStyle/>
            <a:p>
              <a:r>
                <a:rPr lang="en-US" sz="3200" dirty="0" smtClean="0"/>
                <a:t>Explain</a:t>
              </a:r>
              <a:endParaRPr lang="en-US" sz="3200" dirty="0"/>
            </a:p>
          </p:txBody>
        </p:sp>
        <p:sp>
          <p:nvSpPr>
            <p:cNvPr id="13" name="TextBox 12"/>
            <p:cNvSpPr txBox="1"/>
            <p:nvPr/>
          </p:nvSpPr>
          <p:spPr>
            <a:xfrm>
              <a:off x="3530935" y="4941144"/>
              <a:ext cx="1701247" cy="523220"/>
            </a:xfrm>
            <a:prstGeom prst="rect">
              <a:avLst/>
            </a:prstGeom>
            <a:noFill/>
          </p:spPr>
          <p:txBody>
            <a:bodyPr wrap="square" rtlCol="0">
              <a:spAutoFit/>
            </a:bodyPr>
            <a:lstStyle/>
            <a:p>
              <a:r>
                <a:rPr lang="en-US" sz="2800" dirty="0" smtClean="0"/>
                <a:t>Describe</a:t>
              </a:r>
              <a:endParaRPr lang="en-US" sz="3200" dirty="0"/>
            </a:p>
          </p:txBody>
        </p:sp>
        <p:sp>
          <p:nvSpPr>
            <p:cNvPr id="14" name="TextBox 13"/>
            <p:cNvSpPr txBox="1"/>
            <p:nvPr/>
          </p:nvSpPr>
          <p:spPr>
            <a:xfrm>
              <a:off x="7417118" y="4944696"/>
              <a:ext cx="1514467" cy="584776"/>
            </a:xfrm>
            <a:prstGeom prst="rect">
              <a:avLst/>
            </a:prstGeom>
            <a:noFill/>
          </p:spPr>
          <p:txBody>
            <a:bodyPr wrap="square" rtlCol="0">
              <a:spAutoFit/>
            </a:bodyPr>
            <a:lstStyle/>
            <a:p>
              <a:r>
                <a:rPr lang="en-US" sz="3200" dirty="0" smtClean="0"/>
                <a:t>Trace</a:t>
              </a:r>
              <a:endParaRPr lang="en-US" sz="3200" dirty="0"/>
            </a:p>
          </p:txBody>
        </p:sp>
        <p:sp>
          <p:nvSpPr>
            <p:cNvPr id="15" name="TextBox 14"/>
            <p:cNvSpPr txBox="1"/>
            <p:nvPr/>
          </p:nvSpPr>
          <p:spPr>
            <a:xfrm>
              <a:off x="1740391" y="4944696"/>
              <a:ext cx="1514467" cy="523220"/>
            </a:xfrm>
            <a:prstGeom prst="rect">
              <a:avLst/>
            </a:prstGeom>
            <a:noFill/>
          </p:spPr>
          <p:txBody>
            <a:bodyPr wrap="square" rtlCol="0">
              <a:spAutoFit/>
            </a:bodyPr>
            <a:lstStyle/>
            <a:p>
              <a:r>
                <a:rPr lang="en-US" sz="2800" dirty="0" smtClean="0"/>
                <a:t>Classify</a:t>
              </a:r>
              <a:endParaRPr lang="en-US" sz="3200" dirty="0"/>
            </a:p>
          </p:txBody>
        </p:sp>
        <p:sp>
          <p:nvSpPr>
            <p:cNvPr id="16" name="TextBox 15"/>
            <p:cNvSpPr txBox="1"/>
            <p:nvPr/>
          </p:nvSpPr>
          <p:spPr>
            <a:xfrm>
              <a:off x="105072" y="4944696"/>
              <a:ext cx="1514467" cy="523220"/>
            </a:xfrm>
            <a:prstGeom prst="rect">
              <a:avLst/>
            </a:prstGeom>
            <a:noFill/>
          </p:spPr>
          <p:txBody>
            <a:bodyPr wrap="square" rtlCol="0">
              <a:spAutoFit/>
            </a:bodyPr>
            <a:lstStyle/>
            <a:p>
              <a:r>
                <a:rPr lang="en-US" sz="2800" dirty="0" smtClean="0"/>
                <a:t>Outline</a:t>
              </a:r>
              <a:endParaRPr lang="en-US" sz="3200" dirty="0"/>
            </a:p>
          </p:txBody>
        </p:sp>
      </p:grpSp>
      <p:grpSp>
        <p:nvGrpSpPr>
          <p:cNvPr id="25" name="Group 24"/>
          <p:cNvGrpSpPr/>
          <p:nvPr/>
        </p:nvGrpSpPr>
        <p:grpSpPr>
          <a:xfrm>
            <a:off x="41970" y="3736421"/>
            <a:ext cx="8889616" cy="584776"/>
            <a:chOff x="41969" y="3736421"/>
            <a:chExt cx="8889616" cy="584776"/>
          </a:xfrm>
        </p:grpSpPr>
        <p:sp>
          <p:nvSpPr>
            <p:cNvPr id="7" name="TextBox 6"/>
            <p:cNvSpPr txBox="1"/>
            <p:nvPr/>
          </p:nvSpPr>
          <p:spPr>
            <a:xfrm>
              <a:off x="3755738" y="3736421"/>
              <a:ext cx="1790544" cy="584776"/>
            </a:xfrm>
            <a:prstGeom prst="rect">
              <a:avLst/>
            </a:prstGeom>
            <a:noFill/>
          </p:spPr>
          <p:txBody>
            <a:bodyPr wrap="square" rtlCol="0">
              <a:spAutoFit/>
            </a:bodyPr>
            <a:lstStyle/>
            <a:p>
              <a:r>
                <a:rPr lang="en-US" sz="3200" dirty="0" smtClean="0"/>
                <a:t>Compare</a:t>
              </a:r>
              <a:endParaRPr lang="en-US" sz="3200" dirty="0"/>
            </a:p>
          </p:txBody>
        </p:sp>
        <p:sp>
          <p:nvSpPr>
            <p:cNvPr id="8" name="TextBox 7"/>
            <p:cNvSpPr txBox="1"/>
            <p:nvPr/>
          </p:nvSpPr>
          <p:spPr>
            <a:xfrm>
              <a:off x="5658123" y="3736421"/>
              <a:ext cx="1790544" cy="584776"/>
            </a:xfrm>
            <a:prstGeom prst="rect">
              <a:avLst/>
            </a:prstGeom>
            <a:noFill/>
          </p:spPr>
          <p:txBody>
            <a:bodyPr wrap="square" rtlCol="0">
              <a:spAutoFit/>
            </a:bodyPr>
            <a:lstStyle/>
            <a:p>
              <a:r>
                <a:rPr lang="en-US" sz="3200" dirty="0" smtClean="0"/>
                <a:t>Contrast</a:t>
              </a:r>
              <a:endParaRPr lang="en-US" sz="3200" dirty="0"/>
            </a:p>
          </p:txBody>
        </p:sp>
        <p:sp>
          <p:nvSpPr>
            <p:cNvPr id="17" name="TextBox 16"/>
            <p:cNvSpPr txBox="1"/>
            <p:nvPr/>
          </p:nvSpPr>
          <p:spPr>
            <a:xfrm>
              <a:off x="7417118" y="3736421"/>
              <a:ext cx="1514467" cy="523220"/>
            </a:xfrm>
            <a:prstGeom prst="rect">
              <a:avLst/>
            </a:prstGeom>
            <a:noFill/>
          </p:spPr>
          <p:txBody>
            <a:bodyPr wrap="square" rtlCol="0">
              <a:spAutoFit/>
            </a:bodyPr>
            <a:lstStyle/>
            <a:p>
              <a:r>
                <a:rPr lang="en-US" sz="2800" dirty="0" smtClean="0"/>
                <a:t>Discuss</a:t>
              </a:r>
              <a:endParaRPr lang="en-US" sz="3200" dirty="0"/>
            </a:p>
          </p:txBody>
        </p:sp>
        <p:sp>
          <p:nvSpPr>
            <p:cNvPr id="18" name="TextBox 17"/>
            <p:cNvSpPr txBox="1"/>
            <p:nvPr/>
          </p:nvSpPr>
          <p:spPr>
            <a:xfrm>
              <a:off x="41969" y="3736421"/>
              <a:ext cx="3581088" cy="523220"/>
            </a:xfrm>
            <a:prstGeom prst="rect">
              <a:avLst/>
            </a:prstGeom>
            <a:noFill/>
          </p:spPr>
          <p:txBody>
            <a:bodyPr wrap="square" rtlCol="0">
              <a:spAutoFit/>
            </a:bodyPr>
            <a:lstStyle/>
            <a:p>
              <a:r>
                <a:rPr lang="en-US" sz="2800" dirty="0" smtClean="0"/>
                <a:t>Distinguish between</a:t>
              </a:r>
              <a:endParaRPr lang="en-US" sz="3200" dirty="0"/>
            </a:p>
          </p:txBody>
        </p:sp>
      </p:grpSp>
      <p:grpSp>
        <p:nvGrpSpPr>
          <p:cNvPr id="33" name="Group 32"/>
          <p:cNvGrpSpPr/>
          <p:nvPr/>
        </p:nvGrpSpPr>
        <p:grpSpPr>
          <a:xfrm>
            <a:off x="105073" y="2528146"/>
            <a:ext cx="8792435" cy="584776"/>
            <a:chOff x="105072" y="2528146"/>
            <a:chExt cx="8792435" cy="584776"/>
          </a:xfrm>
        </p:grpSpPr>
        <p:sp>
          <p:nvSpPr>
            <p:cNvPr id="9" name="TextBox 8"/>
            <p:cNvSpPr txBox="1"/>
            <p:nvPr/>
          </p:nvSpPr>
          <p:spPr>
            <a:xfrm>
              <a:off x="5042876" y="2528146"/>
              <a:ext cx="1790544" cy="584776"/>
            </a:xfrm>
            <a:prstGeom prst="rect">
              <a:avLst/>
            </a:prstGeom>
            <a:noFill/>
          </p:spPr>
          <p:txBody>
            <a:bodyPr wrap="square" rtlCol="0">
              <a:spAutoFit/>
            </a:bodyPr>
            <a:lstStyle/>
            <a:p>
              <a:r>
                <a:rPr lang="en-US" sz="3200" dirty="0" smtClean="0">
                  <a:solidFill>
                    <a:srgbClr val="FF0000"/>
                  </a:solidFill>
                </a:rPr>
                <a:t>Illustrate</a:t>
              </a:r>
              <a:endParaRPr lang="en-US" sz="3200" dirty="0">
                <a:solidFill>
                  <a:srgbClr val="FF0000"/>
                </a:solidFill>
              </a:endParaRPr>
            </a:p>
          </p:txBody>
        </p:sp>
        <p:sp>
          <p:nvSpPr>
            <p:cNvPr id="10" name="TextBox 9"/>
            <p:cNvSpPr txBox="1"/>
            <p:nvPr/>
          </p:nvSpPr>
          <p:spPr>
            <a:xfrm>
              <a:off x="3341922" y="2528146"/>
              <a:ext cx="1643205" cy="584776"/>
            </a:xfrm>
            <a:prstGeom prst="rect">
              <a:avLst/>
            </a:prstGeom>
            <a:noFill/>
          </p:spPr>
          <p:txBody>
            <a:bodyPr wrap="square" rtlCol="0">
              <a:spAutoFit/>
            </a:bodyPr>
            <a:lstStyle/>
            <a:p>
              <a:r>
                <a:rPr lang="en-US" sz="3200" dirty="0" err="1" smtClean="0"/>
                <a:t>Analyse</a:t>
              </a:r>
              <a:endParaRPr lang="en-US" sz="3200" dirty="0"/>
            </a:p>
          </p:txBody>
        </p:sp>
        <p:sp>
          <p:nvSpPr>
            <p:cNvPr id="19" name="TextBox 18"/>
            <p:cNvSpPr txBox="1"/>
            <p:nvPr/>
          </p:nvSpPr>
          <p:spPr>
            <a:xfrm>
              <a:off x="105072" y="2528146"/>
              <a:ext cx="3155144" cy="584776"/>
            </a:xfrm>
            <a:prstGeom prst="rect">
              <a:avLst/>
            </a:prstGeom>
            <a:noFill/>
          </p:spPr>
          <p:txBody>
            <a:bodyPr wrap="square" rtlCol="0">
              <a:spAutoFit/>
            </a:bodyPr>
            <a:lstStyle/>
            <a:p>
              <a:r>
                <a:rPr lang="en-US" sz="3200" dirty="0" smtClean="0"/>
                <a:t>Give examples of</a:t>
              </a:r>
              <a:endParaRPr lang="en-US" sz="3200" dirty="0"/>
            </a:p>
          </p:txBody>
        </p:sp>
        <p:sp>
          <p:nvSpPr>
            <p:cNvPr id="20" name="TextBox 19"/>
            <p:cNvSpPr txBox="1"/>
            <p:nvPr/>
          </p:nvSpPr>
          <p:spPr>
            <a:xfrm>
              <a:off x="6833420" y="2528146"/>
              <a:ext cx="2064087" cy="523220"/>
            </a:xfrm>
            <a:prstGeom prst="rect">
              <a:avLst/>
            </a:prstGeom>
            <a:noFill/>
          </p:spPr>
          <p:txBody>
            <a:bodyPr wrap="square" rtlCol="0">
              <a:spAutoFit/>
            </a:bodyPr>
            <a:lstStyle/>
            <a:p>
              <a:r>
                <a:rPr lang="en-US" sz="2800" dirty="0" err="1" smtClean="0"/>
                <a:t>Summarise</a:t>
              </a:r>
              <a:endParaRPr lang="en-US" sz="3200" dirty="0"/>
            </a:p>
          </p:txBody>
        </p:sp>
      </p:grpSp>
      <p:grpSp>
        <p:nvGrpSpPr>
          <p:cNvPr id="2" name="Group 1"/>
          <p:cNvGrpSpPr/>
          <p:nvPr/>
        </p:nvGrpSpPr>
        <p:grpSpPr>
          <a:xfrm>
            <a:off x="303535" y="5916834"/>
            <a:ext cx="8156045" cy="605921"/>
            <a:chOff x="907104" y="6131827"/>
            <a:chExt cx="8156045" cy="605921"/>
          </a:xfrm>
        </p:grpSpPr>
        <p:sp>
          <p:nvSpPr>
            <p:cNvPr id="4" name="TextBox 3"/>
            <p:cNvSpPr txBox="1"/>
            <p:nvPr/>
          </p:nvSpPr>
          <p:spPr>
            <a:xfrm>
              <a:off x="7785316" y="6152972"/>
              <a:ext cx="1277833" cy="523220"/>
            </a:xfrm>
            <a:prstGeom prst="rect">
              <a:avLst/>
            </a:prstGeom>
            <a:noFill/>
          </p:spPr>
          <p:txBody>
            <a:bodyPr wrap="square" rtlCol="0">
              <a:spAutoFit/>
            </a:bodyPr>
            <a:lstStyle/>
            <a:p>
              <a:r>
                <a:rPr lang="en-US" sz="2800" dirty="0" smtClean="0">
                  <a:solidFill>
                    <a:srgbClr val="FF0000"/>
                  </a:solidFill>
                </a:rPr>
                <a:t>Define</a:t>
              </a:r>
              <a:endParaRPr lang="en-US" sz="3200" dirty="0">
                <a:solidFill>
                  <a:srgbClr val="FF0000"/>
                </a:solidFill>
              </a:endParaRPr>
            </a:p>
          </p:txBody>
        </p:sp>
        <p:sp>
          <p:nvSpPr>
            <p:cNvPr id="5" name="TextBox 4"/>
            <p:cNvSpPr txBox="1"/>
            <p:nvPr/>
          </p:nvSpPr>
          <p:spPr>
            <a:xfrm>
              <a:off x="6404940" y="6152972"/>
              <a:ext cx="1277833" cy="584776"/>
            </a:xfrm>
            <a:prstGeom prst="rect">
              <a:avLst/>
            </a:prstGeom>
            <a:noFill/>
          </p:spPr>
          <p:txBody>
            <a:bodyPr wrap="square" rtlCol="0">
              <a:spAutoFit/>
            </a:bodyPr>
            <a:lstStyle/>
            <a:p>
              <a:r>
                <a:rPr lang="en-US" sz="3200" dirty="0" smtClean="0"/>
                <a:t>List</a:t>
              </a:r>
              <a:endParaRPr lang="en-US" sz="3200" dirty="0"/>
            </a:p>
          </p:txBody>
        </p:sp>
        <p:sp>
          <p:nvSpPr>
            <p:cNvPr id="21" name="TextBox 20"/>
            <p:cNvSpPr txBox="1"/>
            <p:nvPr/>
          </p:nvSpPr>
          <p:spPr>
            <a:xfrm>
              <a:off x="4885116" y="6152972"/>
              <a:ext cx="1277833" cy="584776"/>
            </a:xfrm>
            <a:prstGeom prst="rect">
              <a:avLst/>
            </a:prstGeom>
            <a:noFill/>
          </p:spPr>
          <p:txBody>
            <a:bodyPr wrap="square" rtlCol="0">
              <a:spAutoFit/>
            </a:bodyPr>
            <a:lstStyle/>
            <a:p>
              <a:r>
                <a:rPr lang="en-US" sz="3200" dirty="0" smtClean="0"/>
                <a:t>State</a:t>
              </a:r>
              <a:endParaRPr lang="en-US" sz="3200" dirty="0"/>
            </a:p>
          </p:txBody>
        </p:sp>
        <p:sp>
          <p:nvSpPr>
            <p:cNvPr id="22" name="TextBox 21"/>
            <p:cNvSpPr txBox="1"/>
            <p:nvPr/>
          </p:nvSpPr>
          <p:spPr>
            <a:xfrm>
              <a:off x="2881600" y="6152972"/>
              <a:ext cx="1661807" cy="584776"/>
            </a:xfrm>
            <a:prstGeom prst="rect">
              <a:avLst/>
            </a:prstGeom>
            <a:noFill/>
          </p:spPr>
          <p:txBody>
            <a:bodyPr wrap="square" rtlCol="0">
              <a:spAutoFit/>
            </a:bodyPr>
            <a:lstStyle/>
            <a:p>
              <a:r>
                <a:rPr lang="en-US" sz="3200" dirty="0" smtClean="0"/>
                <a:t>Indicate</a:t>
              </a:r>
              <a:endParaRPr lang="en-US" sz="3200" dirty="0"/>
            </a:p>
          </p:txBody>
        </p:sp>
        <p:sp>
          <p:nvSpPr>
            <p:cNvPr id="23" name="TextBox 22"/>
            <p:cNvSpPr txBox="1"/>
            <p:nvPr/>
          </p:nvSpPr>
          <p:spPr>
            <a:xfrm>
              <a:off x="907104" y="6131827"/>
              <a:ext cx="1690531" cy="584776"/>
            </a:xfrm>
            <a:prstGeom prst="rect">
              <a:avLst/>
            </a:prstGeom>
            <a:noFill/>
          </p:spPr>
          <p:txBody>
            <a:bodyPr wrap="square" rtlCol="0">
              <a:spAutoFit/>
            </a:bodyPr>
            <a:lstStyle/>
            <a:p>
              <a:r>
                <a:rPr lang="en-US" sz="3200" dirty="0" smtClean="0"/>
                <a:t>Identify</a:t>
              </a:r>
              <a:endParaRPr lang="en-US" sz="3200" dirty="0"/>
            </a:p>
          </p:txBody>
        </p:sp>
      </p:grpSp>
      <p:grpSp>
        <p:nvGrpSpPr>
          <p:cNvPr id="34" name="Group 33"/>
          <p:cNvGrpSpPr/>
          <p:nvPr/>
        </p:nvGrpSpPr>
        <p:grpSpPr>
          <a:xfrm>
            <a:off x="52685" y="1316319"/>
            <a:ext cx="9010465" cy="589816"/>
            <a:chOff x="52684" y="1316319"/>
            <a:chExt cx="9010465" cy="589816"/>
          </a:xfrm>
        </p:grpSpPr>
        <p:sp>
          <p:nvSpPr>
            <p:cNvPr id="11" name="TextBox 10"/>
            <p:cNvSpPr txBox="1"/>
            <p:nvPr/>
          </p:nvSpPr>
          <p:spPr>
            <a:xfrm>
              <a:off x="1506582" y="1316319"/>
              <a:ext cx="1790544" cy="584776"/>
            </a:xfrm>
            <a:prstGeom prst="rect">
              <a:avLst/>
            </a:prstGeom>
            <a:noFill/>
          </p:spPr>
          <p:txBody>
            <a:bodyPr wrap="square" rtlCol="0">
              <a:spAutoFit/>
            </a:bodyPr>
            <a:lstStyle/>
            <a:p>
              <a:r>
                <a:rPr lang="en-US" sz="3200" dirty="0" smtClean="0"/>
                <a:t>Evaluate</a:t>
              </a:r>
              <a:endParaRPr lang="en-US" sz="3200" dirty="0"/>
            </a:p>
          </p:txBody>
        </p:sp>
        <p:sp>
          <p:nvSpPr>
            <p:cNvPr id="24" name="TextBox 23"/>
            <p:cNvSpPr txBox="1"/>
            <p:nvPr/>
          </p:nvSpPr>
          <p:spPr>
            <a:xfrm>
              <a:off x="3681099" y="1316319"/>
              <a:ext cx="1782656" cy="584776"/>
            </a:xfrm>
            <a:prstGeom prst="rect">
              <a:avLst/>
            </a:prstGeom>
            <a:noFill/>
          </p:spPr>
          <p:txBody>
            <a:bodyPr wrap="square" rtlCol="0">
              <a:spAutoFit/>
            </a:bodyPr>
            <a:lstStyle/>
            <a:p>
              <a:r>
                <a:rPr lang="en-US" sz="3200" dirty="0" smtClean="0"/>
                <a:t>Estimate</a:t>
              </a:r>
              <a:endParaRPr lang="en-US" sz="3200" dirty="0"/>
            </a:p>
          </p:txBody>
        </p:sp>
        <p:sp>
          <p:nvSpPr>
            <p:cNvPr id="26" name="TextBox 25"/>
            <p:cNvSpPr txBox="1"/>
            <p:nvPr/>
          </p:nvSpPr>
          <p:spPr>
            <a:xfrm>
              <a:off x="5497836" y="1316319"/>
              <a:ext cx="1782656" cy="584776"/>
            </a:xfrm>
            <a:prstGeom prst="rect">
              <a:avLst/>
            </a:prstGeom>
            <a:noFill/>
          </p:spPr>
          <p:txBody>
            <a:bodyPr wrap="square" rtlCol="0">
              <a:spAutoFit/>
            </a:bodyPr>
            <a:lstStyle/>
            <a:p>
              <a:r>
                <a:rPr lang="en-US" sz="3200" dirty="0" smtClean="0">
                  <a:solidFill>
                    <a:srgbClr val="FF0000"/>
                  </a:solidFill>
                </a:rPr>
                <a:t>Rank</a:t>
              </a:r>
              <a:endParaRPr lang="en-US" sz="3200" dirty="0">
                <a:solidFill>
                  <a:srgbClr val="FF0000"/>
                </a:solidFill>
              </a:endParaRPr>
            </a:p>
          </p:txBody>
        </p:sp>
        <p:sp>
          <p:nvSpPr>
            <p:cNvPr id="27" name="TextBox 26"/>
            <p:cNvSpPr txBox="1"/>
            <p:nvPr/>
          </p:nvSpPr>
          <p:spPr>
            <a:xfrm>
              <a:off x="7280493" y="1319871"/>
              <a:ext cx="1782656" cy="584776"/>
            </a:xfrm>
            <a:prstGeom prst="rect">
              <a:avLst/>
            </a:prstGeom>
            <a:noFill/>
          </p:spPr>
          <p:txBody>
            <a:bodyPr wrap="square" rtlCol="0">
              <a:spAutoFit/>
            </a:bodyPr>
            <a:lstStyle/>
            <a:p>
              <a:r>
                <a:rPr lang="en-US" sz="3200" dirty="0" smtClean="0"/>
                <a:t>Examine</a:t>
              </a:r>
              <a:endParaRPr lang="en-US" sz="3200" dirty="0"/>
            </a:p>
          </p:txBody>
        </p:sp>
        <p:sp>
          <p:nvSpPr>
            <p:cNvPr id="31" name="TextBox 30"/>
            <p:cNvSpPr txBox="1"/>
            <p:nvPr/>
          </p:nvSpPr>
          <p:spPr>
            <a:xfrm>
              <a:off x="52684" y="1321359"/>
              <a:ext cx="1514469" cy="584776"/>
            </a:xfrm>
            <a:prstGeom prst="rect">
              <a:avLst/>
            </a:prstGeom>
            <a:noFill/>
          </p:spPr>
          <p:txBody>
            <a:bodyPr wrap="square" rtlCol="0">
              <a:spAutoFit/>
            </a:bodyPr>
            <a:lstStyle/>
            <a:p>
              <a:r>
                <a:rPr lang="en-US" sz="3200" dirty="0" smtClean="0"/>
                <a:t>Assess</a:t>
              </a:r>
              <a:endParaRPr lang="en-US" sz="3200" dirty="0"/>
            </a:p>
          </p:txBody>
        </p:sp>
      </p:grpSp>
      <p:grpSp>
        <p:nvGrpSpPr>
          <p:cNvPr id="35" name="Group 34"/>
          <p:cNvGrpSpPr/>
          <p:nvPr/>
        </p:nvGrpSpPr>
        <p:grpSpPr>
          <a:xfrm>
            <a:off x="94654" y="105071"/>
            <a:ext cx="8581990" cy="591303"/>
            <a:chOff x="94654" y="105069"/>
            <a:chExt cx="8581990" cy="591303"/>
          </a:xfrm>
        </p:grpSpPr>
        <p:sp>
          <p:nvSpPr>
            <p:cNvPr id="12" name="TextBox 11"/>
            <p:cNvSpPr txBox="1"/>
            <p:nvPr/>
          </p:nvSpPr>
          <p:spPr>
            <a:xfrm>
              <a:off x="94654" y="105069"/>
              <a:ext cx="1790544" cy="584776"/>
            </a:xfrm>
            <a:prstGeom prst="rect">
              <a:avLst/>
            </a:prstGeom>
            <a:noFill/>
          </p:spPr>
          <p:txBody>
            <a:bodyPr wrap="square" rtlCol="0">
              <a:spAutoFit/>
            </a:bodyPr>
            <a:lstStyle/>
            <a:p>
              <a:r>
                <a:rPr lang="en-US" sz="3200" dirty="0" smtClean="0"/>
                <a:t>Justify</a:t>
              </a:r>
              <a:endParaRPr lang="en-US" sz="3200" dirty="0"/>
            </a:p>
          </p:txBody>
        </p:sp>
        <p:sp>
          <p:nvSpPr>
            <p:cNvPr id="28" name="TextBox 27"/>
            <p:cNvSpPr txBox="1"/>
            <p:nvPr/>
          </p:nvSpPr>
          <p:spPr>
            <a:xfrm>
              <a:off x="1677288" y="105069"/>
              <a:ext cx="1782656" cy="584776"/>
            </a:xfrm>
            <a:prstGeom prst="rect">
              <a:avLst/>
            </a:prstGeom>
            <a:noFill/>
          </p:spPr>
          <p:txBody>
            <a:bodyPr wrap="square" rtlCol="0">
              <a:spAutoFit/>
            </a:bodyPr>
            <a:lstStyle/>
            <a:p>
              <a:r>
                <a:rPr lang="en-US" sz="3200" dirty="0" smtClean="0"/>
                <a:t>Show</a:t>
              </a:r>
              <a:endParaRPr lang="en-US" sz="3200" dirty="0"/>
            </a:p>
          </p:txBody>
        </p:sp>
        <p:sp>
          <p:nvSpPr>
            <p:cNvPr id="29" name="TextBox 28"/>
            <p:cNvSpPr txBox="1"/>
            <p:nvPr/>
          </p:nvSpPr>
          <p:spPr>
            <a:xfrm>
              <a:off x="3013162" y="111596"/>
              <a:ext cx="1782656" cy="584776"/>
            </a:xfrm>
            <a:prstGeom prst="rect">
              <a:avLst/>
            </a:prstGeom>
            <a:noFill/>
          </p:spPr>
          <p:txBody>
            <a:bodyPr wrap="square" rtlCol="0">
              <a:spAutoFit/>
            </a:bodyPr>
            <a:lstStyle/>
            <a:p>
              <a:r>
                <a:rPr lang="en-US" sz="3200" dirty="0" smtClean="0"/>
                <a:t>Prove</a:t>
              </a:r>
              <a:endParaRPr lang="en-US" sz="3200" dirty="0"/>
            </a:p>
          </p:txBody>
        </p:sp>
        <p:sp>
          <p:nvSpPr>
            <p:cNvPr id="30" name="TextBox 29"/>
            <p:cNvSpPr txBox="1"/>
            <p:nvPr/>
          </p:nvSpPr>
          <p:spPr>
            <a:xfrm>
              <a:off x="4318603" y="111596"/>
              <a:ext cx="2421571" cy="523220"/>
            </a:xfrm>
            <a:prstGeom prst="rect">
              <a:avLst/>
            </a:prstGeom>
            <a:noFill/>
          </p:spPr>
          <p:txBody>
            <a:bodyPr wrap="square" rtlCol="0">
              <a:spAutoFit/>
            </a:bodyPr>
            <a:lstStyle/>
            <a:p>
              <a:r>
                <a:rPr lang="en-US" sz="2800" dirty="0" smtClean="0"/>
                <a:t>Demonstrate</a:t>
              </a:r>
              <a:endParaRPr lang="en-US" sz="3200" dirty="0"/>
            </a:p>
          </p:txBody>
        </p:sp>
        <p:sp>
          <p:nvSpPr>
            <p:cNvPr id="32" name="TextBox 31"/>
            <p:cNvSpPr txBox="1"/>
            <p:nvPr/>
          </p:nvSpPr>
          <p:spPr>
            <a:xfrm>
              <a:off x="6893988" y="111596"/>
              <a:ext cx="1782656" cy="584776"/>
            </a:xfrm>
            <a:prstGeom prst="rect">
              <a:avLst/>
            </a:prstGeom>
            <a:noFill/>
          </p:spPr>
          <p:txBody>
            <a:bodyPr wrap="square" rtlCol="0">
              <a:spAutoFit/>
            </a:bodyPr>
            <a:lstStyle/>
            <a:p>
              <a:r>
                <a:rPr lang="en-US" sz="3200" dirty="0" smtClean="0"/>
                <a:t>Suggest</a:t>
              </a:r>
              <a:endParaRPr lang="en-US" sz="3200" dirty="0"/>
            </a:p>
          </p:txBody>
        </p:sp>
      </p:grpSp>
    </p:spTree>
    <p:extLst>
      <p:ext uri="{BB962C8B-B14F-4D97-AF65-F5344CB8AC3E}">
        <p14:creationId xmlns:p14="http://schemas.microsoft.com/office/powerpoint/2010/main" val="146864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dissolve">
                                      <p:cBhvr>
                                        <p:cTn id="11" dur="500"/>
                                        <p:tgtEl>
                                          <p:spTgt spid="2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dissolve">
                                      <p:cBhvr>
                                        <p:cTn id="15" dur="500"/>
                                        <p:tgtEl>
                                          <p:spTgt spid="33"/>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dissolve">
                                      <p:cBhvr>
                                        <p:cTn id="19" dur="500"/>
                                        <p:tgtEl>
                                          <p:spTgt spid="34"/>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dissolve">
                                      <p:cBhvr>
                                        <p:cTn id="2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6624" y="980728"/>
            <a:ext cx="8064896" cy="5247590"/>
          </a:xfrm>
          <a:prstGeom prst="rect">
            <a:avLst/>
          </a:prstGeom>
        </p:spPr>
        <p:txBody>
          <a:bodyPr wrap="square">
            <a:spAutoFit/>
          </a:bodyPr>
          <a:lstStyle/>
          <a:p>
            <a:r>
              <a:rPr lang="en-US" sz="3100" dirty="0"/>
              <a:t>Bloom's Taxonomy was created in 1956 under the leadership of educational psychologist </a:t>
            </a:r>
            <a:r>
              <a:rPr lang="en-US" sz="3100" dirty="0" err="1"/>
              <a:t>Dr</a:t>
            </a:r>
            <a:r>
              <a:rPr lang="en-US" sz="3100" dirty="0"/>
              <a:t> Benjamin Bloom in order to promote higher forms of thinking in education, such as analyzing and evaluating concepts, processes, procedures, and principles, rather than just remembering facts (rote learning). It is most often used when designing educational, training, and learning processes</a:t>
            </a:r>
            <a:r>
              <a:rPr lang="en-US" sz="3100" dirty="0" smtClean="0"/>
              <a:t>.</a:t>
            </a:r>
          </a:p>
          <a:p>
            <a:r>
              <a:rPr lang="en-US" sz="3200" dirty="0" smtClean="0"/>
              <a:t>For more info: </a:t>
            </a:r>
          </a:p>
          <a:p>
            <a:r>
              <a:rPr lang="en-US" sz="2400" dirty="0" smtClean="0"/>
              <a:t>http://www.nwlink.com/~donclark/hrd/bloom.html</a:t>
            </a:r>
            <a:endParaRPr lang="en-US" sz="2400" dirty="0"/>
          </a:p>
        </p:txBody>
      </p:sp>
      <p:sp>
        <p:nvSpPr>
          <p:cNvPr id="3" name="Прямоугольник 2"/>
          <p:cNvSpPr/>
          <p:nvPr/>
        </p:nvSpPr>
        <p:spPr>
          <a:xfrm>
            <a:off x="759024" y="332656"/>
            <a:ext cx="8064896" cy="584775"/>
          </a:xfrm>
          <a:prstGeom prst="rect">
            <a:avLst/>
          </a:prstGeom>
        </p:spPr>
        <p:txBody>
          <a:bodyPr wrap="square">
            <a:spAutoFit/>
          </a:bodyPr>
          <a:lstStyle/>
          <a:p>
            <a:pPr algn="ctr"/>
            <a:r>
              <a:rPr lang="en-US" sz="3200" dirty="0" smtClean="0"/>
              <a:t>Historical record</a:t>
            </a:r>
            <a:endParaRPr lang="en-US" sz="3200" dirty="0"/>
          </a:p>
        </p:txBody>
      </p:sp>
    </p:spTree>
    <p:extLst>
      <p:ext uri="{BB962C8B-B14F-4D97-AF65-F5344CB8AC3E}">
        <p14:creationId xmlns:p14="http://schemas.microsoft.com/office/powerpoint/2010/main" val="297826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rapezoid 5"/>
          <p:cNvSpPr/>
          <p:nvPr/>
        </p:nvSpPr>
        <p:spPr>
          <a:xfrm>
            <a:off x="2329377" y="1200287"/>
            <a:ext cx="3336344" cy="1116540"/>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nvGrpSpPr>
          <p:cNvPr id="42" name="Group 41"/>
          <p:cNvGrpSpPr/>
          <p:nvPr/>
        </p:nvGrpSpPr>
        <p:grpSpPr>
          <a:xfrm>
            <a:off x="682689" y="4549907"/>
            <a:ext cx="6629719" cy="1154472"/>
            <a:chOff x="682689" y="4549907"/>
            <a:chExt cx="6629719" cy="1154472"/>
          </a:xfrm>
        </p:grpSpPr>
        <p:sp>
          <p:nvSpPr>
            <p:cNvPr id="3" name="Trapezoid 2"/>
            <p:cNvSpPr/>
            <p:nvPr/>
          </p:nvSpPr>
          <p:spPr>
            <a:xfrm>
              <a:off x="682689" y="4549907"/>
              <a:ext cx="6629719" cy="1116540"/>
            </a:xfrm>
            <a:prstGeom prst="trapezoi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5" name="TextBox 14"/>
            <p:cNvSpPr txBox="1"/>
            <p:nvPr/>
          </p:nvSpPr>
          <p:spPr>
            <a:xfrm>
              <a:off x="975838" y="4657939"/>
              <a:ext cx="1702318" cy="523220"/>
            </a:xfrm>
            <a:prstGeom prst="rect">
              <a:avLst/>
            </a:prstGeom>
            <a:noFill/>
          </p:spPr>
          <p:txBody>
            <a:bodyPr wrap="square" rtlCol="0">
              <a:spAutoFit/>
            </a:bodyPr>
            <a:lstStyle/>
            <a:p>
              <a:pPr algn="ctr"/>
              <a:r>
                <a:rPr lang="en-US" sz="2800" dirty="0" smtClean="0">
                  <a:solidFill>
                    <a:schemeClr val="bg1"/>
                  </a:solidFill>
                </a:rPr>
                <a:t>Sequence</a:t>
              </a:r>
              <a:endParaRPr lang="en-US" sz="2800" dirty="0">
                <a:solidFill>
                  <a:schemeClr val="bg1"/>
                </a:solidFill>
              </a:endParaRPr>
            </a:p>
          </p:txBody>
        </p:sp>
        <p:sp>
          <p:nvSpPr>
            <p:cNvPr id="16" name="TextBox 15"/>
            <p:cNvSpPr txBox="1"/>
            <p:nvPr/>
          </p:nvSpPr>
          <p:spPr>
            <a:xfrm>
              <a:off x="5516064" y="4657939"/>
              <a:ext cx="1484811" cy="523220"/>
            </a:xfrm>
            <a:prstGeom prst="rect">
              <a:avLst/>
            </a:prstGeom>
            <a:noFill/>
          </p:spPr>
          <p:txBody>
            <a:bodyPr wrap="square" rtlCol="0">
              <a:spAutoFit/>
            </a:bodyPr>
            <a:lstStyle/>
            <a:p>
              <a:pPr algn="ctr"/>
              <a:r>
                <a:rPr lang="en-US" sz="2800" dirty="0" smtClean="0">
                  <a:solidFill>
                    <a:schemeClr val="bg1"/>
                  </a:solidFill>
                </a:rPr>
                <a:t>Outline</a:t>
              </a:r>
              <a:endParaRPr lang="en-US" sz="2800" dirty="0">
                <a:solidFill>
                  <a:schemeClr val="bg1"/>
                </a:solidFill>
              </a:endParaRPr>
            </a:p>
          </p:txBody>
        </p:sp>
        <p:sp>
          <p:nvSpPr>
            <p:cNvPr id="17" name="TextBox 16"/>
            <p:cNvSpPr txBox="1"/>
            <p:nvPr/>
          </p:nvSpPr>
          <p:spPr>
            <a:xfrm>
              <a:off x="4371630" y="5143227"/>
              <a:ext cx="1852289" cy="523220"/>
            </a:xfrm>
            <a:prstGeom prst="rect">
              <a:avLst/>
            </a:prstGeom>
            <a:noFill/>
          </p:spPr>
          <p:txBody>
            <a:bodyPr wrap="square" rtlCol="0">
              <a:spAutoFit/>
            </a:bodyPr>
            <a:lstStyle/>
            <a:p>
              <a:pPr algn="ctr"/>
              <a:r>
                <a:rPr lang="en-US" sz="2800" dirty="0" err="1" smtClean="0">
                  <a:solidFill>
                    <a:schemeClr val="bg1"/>
                  </a:solidFill>
                </a:rPr>
                <a:t>Categorise</a:t>
              </a:r>
              <a:endParaRPr lang="en-US" sz="2800" dirty="0">
                <a:solidFill>
                  <a:schemeClr val="bg1"/>
                </a:solidFill>
              </a:endParaRPr>
            </a:p>
          </p:txBody>
        </p:sp>
        <p:sp>
          <p:nvSpPr>
            <p:cNvPr id="18" name="TextBox 17"/>
            <p:cNvSpPr txBox="1"/>
            <p:nvPr/>
          </p:nvSpPr>
          <p:spPr>
            <a:xfrm>
              <a:off x="2914382" y="5181159"/>
              <a:ext cx="1295942" cy="523220"/>
            </a:xfrm>
            <a:prstGeom prst="rect">
              <a:avLst/>
            </a:prstGeom>
            <a:noFill/>
          </p:spPr>
          <p:txBody>
            <a:bodyPr wrap="square" rtlCol="0">
              <a:spAutoFit/>
            </a:bodyPr>
            <a:lstStyle/>
            <a:p>
              <a:pPr algn="ctr"/>
              <a:r>
                <a:rPr lang="en-US" sz="2800" dirty="0" smtClean="0">
                  <a:solidFill>
                    <a:schemeClr val="bg1"/>
                  </a:solidFill>
                </a:rPr>
                <a:t>Group</a:t>
              </a:r>
              <a:endParaRPr lang="en-US" sz="2800" dirty="0">
                <a:solidFill>
                  <a:schemeClr val="bg1"/>
                </a:solidFill>
              </a:endParaRPr>
            </a:p>
          </p:txBody>
        </p:sp>
        <p:sp>
          <p:nvSpPr>
            <p:cNvPr id="19" name="TextBox 18"/>
            <p:cNvSpPr txBox="1"/>
            <p:nvPr/>
          </p:nvSpPr>
          <p:spPr>
            <a:xfrm>
              <a:off x="4220122" y="4661593"/>
              <a:ext cx="1295942" cy="523220"/>
            </a:xfrm>
            <a:prstGeom prst="rect">
              <a:avLst/>
            </a:prstGeom>
            <a:noFill/>
          </p:spPr>
          <p:txBody>
            <a:bodyPr wrap="square" rtlCol="0">
              <a:spAutoFit/>
            </a:bodyPr>
            <a:lstStyle/>
            <a:p>
              <a:pPr algn="ctr"/>
              <a:r>
                <a:rPr lang="en-US" sz="2800" dirty="0" smtClean="0">
                  <a:solidFill>
                    <a:schemeClr val="bg1"/>
                  </a:solidFill>
                </a:rPr>
                <a:t>Trace</a:t>
              </a:r>
              <a:endParaRPr lang="en-US" sz="2800" dirty="0">
                <a:solidFill>
                  <a:schemeClr val="bg1"/>
                </a:solidFill>
              </a:endParaRPr>
            </a:p>
          </p:txBody>
        </p:sp>
        <p:sp>
          <p:nvSpPr>
            <p:cNvPr id="20" name="TextBox 19"/>
            <p:cNvSpPr txBox="1"/>
            <p:nvPr/>
          </p:nvSpPr>
          <p:spPr>
            <a:xfrm>
              <a:off x="2761982" y="4661593"/>
              <a:ext cx="1448342" cy="523220"/>
            </a:xfrm>
            <a:prstGeom prst="rect">
              <a:avLst/>
            </a:prstGeom>
            <a:noFill/>
          </p:spPr>
          <p:txBody>
            <a:bodyPr wrap="square" rtlCol="0">
              <a:spAutoFit/>
            </a:bodyPr>
            <a:lstStyle/>
            <a:p>
              <a:pPr algn="ctr"/>
              <a:r>
                <a:rPr lang="en-US" sz="2800" dirty="0" smtClean="0">
                  <a:solidFill>
                    <a:schemeClr val="bg1"/>
                  </a:solidFill>
                </a:rPr>
                <a:t>Classify</a:t>
              </a:r>
              <a:endParaRPr lang="en-US" sz="2800" dirty="0">
                <a:solidFill>
                  <a:schemeClr val="bg1"/>
                </a:solidFill>
              </a:endParaRPr>
            </a:p>
          </p:txBody>
        </p:sp>
        <p:sp>
          <p:nvSpPr>
            <p:cNvPr id="21" name="TextBox 20"/>
            <p:cNvSpPr txBox="1"/>
            <p:nvPr/>
          </p:nvSpPr>
          <p:spPr>
            <a:xfrm>
              <a:off x="975838" y="5160810"/>
              <a:ext cx="1807357" cy="523220"/>
            </a:xfrm>
            <a:prstGeom prst="rect">
              <a:avLst/>
            </a:prstGeom>
            <a:noFill/>
          </p:spPr>
          <p:txBody>
            <a:bodyPr wrap="square" rtlCol="0">
              <a:spAutoFit/>
            </a:bodyPr>
            <a:lstStyle/>
            <a:p>
              <a:pPr algn="ctr"/>
              <a:r>
                <a:rPr lang="en-US" sz="2800" dirty="0" err="1" smtClean="0">
                  <a:solidFill>
                    <a:schemeClr val="bg1"/>
                  </a:solidFill>
                </a:rPr>
                <a:t>Organise</a:t>
              </a:r>
              <a:endParaRPr lang="en-US" sz="2800" dirty="0">
                <a:solidFill>
                  <a:schemeClr val="bg1"/>
                </a:solidFill>
              </a:endParaRPr>
            </a:p>
          </p:txBody>
        </p:sp>
      </p:grpSp>
      <p:grpSp>
        <p:nvGrpSpPr>
          <p:cNvPr id="41" name="Group 40"/>
          <p:cNvGrpSpPr/>
          <p:nvPr/>
        </p:nvGrpSpPr>
        <p:grpSpPr>
          <a:xfrm>
            <a:off x="30282" y="5671975"/>
            <a:ext cx="7977503" cy="1105485"/>
            <a:chOff x="30282" y="5671975"/>
            <a:chExt cx="7977503" cy="1105485"/>
          </a:xfrm>
        </p:grpSpPr>
        <p:sp>
          <p:nvSpPr>
            <p:cNvPr id="2" name="Trapezoid 1"/>
            <p:cNvSpPr/>
            <p:nvPr/>
          </p:nvSpPr>
          <p:spPr>
            <a:xfrm>
              <a:off x="30282" y="5671975"/>
              <a:ext cx="7977503" cy="1105485"/>
            </a:xfrm>
            <a:prstGeom prst="trapezoi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49815" y="6011145"/>
              <a:ext cx="1005863" cy="523220"/>
            </a:xfrm>
            <a:prstGeom prst="rect">
              <a:avLst/>
            </a:prstGeom>
            <a:noFill/>
          </p:spPr>
          <p:txBody>
            <a:bodyPr wrap="square" rtlCol="0">
              <a:spAutoFit/>
            </a:bodyPr>
            <a:lstStyle/>
            <a:p>
              <a:pPr algn="ctr"/>
              <a:r>
                <a:rPr lang="en-US" sz="2800" dirty="0" smtClean="0">
                  <a:solidFill>
                    <a:srgbClr val="FF0000"/>
                  </a:solidFill>
                </a:rPr>
                <a:t>List</a:t>
              </a:r>
              <a:endParaRPr lang="en-US" sz="2800" dirty="0">
                <a:solidFill>
                  <a:srgbClr val="FF0000"/>
                </a:solidFill>
              </a:endParaRPr>
            </a:p>
          </p:txBody>
        </p:sp>
        <p:sp>
          <p:nvSpPr>
            <p:cNvPr id="10" name="TextBox 9"/>
            <p:cNvSpPr txBox="1"/>
            <p:nvPr/>
          </p:nvSpPr>
          <p:spPr>
            <a:xfrm>
              <a:off x="1268179" y="6011145"/>
              <a:ext cx="1295942" cy="523220"/>
            </a:xfrm>
            <a:prstGeom prst="rect">
              <a:avLst/>
            </a:prstGeom>
            <a:noFill/>
          </p:spPr>
          <p:txBody>
            <a:bodyPr wrap="square" rtlCol="0">
              <a:spAutoFit/>
            </a:bodyPr>
            <a:lstStyle/>
            <a:p>
              <a:pPr algn="ctr"/>
              <a:r>
                <a:rPr lang="en-US" sz="2800" dirty="0" smtClean="0">
                  <a:solidFill>
                    <a:srgbClr val="FF0000"/>
                  </a:solidFill>
                </a:rPr>
                <a:t>Define</a:t>
              </a:r>
              <a:endParaRPr lang="en-US" sz="2800" dirty="0">
                <a:solidFill>
                  <a:srgbClr val="FF0000"/>
                </a:solidFill>
              </a:endParaRPr>
            </a:p>
          </p:txBody>
        </p:sp>
        <p:sp>
          <p:nvSpPr>
            <p:cNvPr id="11" name="TextBox 10"/>
            <p:cNvSpPr txBox="1"/>
            <p:nvPr/>
          </p:nvSpPr>
          <p:spPr>
            <a:xfrm>
              <a:off x="2421643" y="6011145"/>
              <a:ext cx="1550921" cy="523220"/>
            </a:xfrm>
            <a:prstGeom prst="rect">
              <a:avLst/>
            </a:prstGeom>
            <a:noFill/>
          </p:spPr>
          <p:txBody>
            <a:bodyPr wrap="square" rtlCol="0">
              <a:spAutoFit/>
            </a:bodyPr>
            <a:lstStyle/>
            <a:p>
              <a:pPr algn="ctr"/>
              <a:r>
                <a:rPr lang="en-US" sz="2800" dirty="0" smtClean="0">
                  <a:solidFill>
                    <a:srgbClr val="FF0000"/>
                  </a:solidFill>
                </a:rPr>
                <a:t>Identify</a:t>
              </a:r>
              <a:endParaRPr lang="en-US" sz="2800" dirty="0">
                <a:solidFill>
                  <a:srgbClr val="FF0000"/>
                </a:solidFill>
              </a:endParaRPr>
            </a:p>
          </p:txBody>
        </p:sp>
        <p:sp>
          <p:nvSpPr>
            <p:cNvPr id="14" name="TextBox 13"/>
            <p:cNvSpPr txBox="1"/>
            <p:nvPr/>
          </p:nvSpPr>
          <p:spPr>
            <a:xfrm>
              <a:off x="6212091" y="6011145"/>
              <a:ext cx="1529401" cy="523220"/>
            </a:xfrm>
            <a:prstGeom prst="rect">
              <a:avLst/>
            </a:prstGeom>
            <a:noFill/>
          </p:spPr>
          <p:txBody>
            <a:bodyPr wrap="square" rtlCol="0">
              <a:spAutoFit/>
            </a:bodyPr>
            <a:lstStyle/>
            <a:p>
              <a:pPr algn="ctr"/>
              <a:r>
                <a:rPr lang="en-US" sz="2800" dirty="0" smtClean="0">
                  <a:solidFill>
                    <a:srgbClr val="FF0000"/>
                  </a:solidFill>
                </a:rPr>
                <a:t>Indicate</a:t>
              </a:r>
              <a:endParaRPr lang="en-US" sz="2800" dirty="0">
                <a:solidFill>
                  <a:srgbClr val="FF0000"/>
                </a:solidFill>
              </a:endParaRPr>
            </a:p>
          </p:txBody>
        </p:sp>
        <p:sp>
          <p:nvSpPr>
            <p:cNvPr id="22" name="TextBox 21"/>
            <p:cNvSpPr txBox="1"/>
            <p:nvPr/>
          </p:nvSpPr>
          <p:spPr>
            <a:xfrm>
              <a:off x="4085065" y="6011145"/>
              <a:ext cx="2014523" cy="523220"/>
            </a:xfrm>
            <a:prstGeom prst="rect">
              <a:avLst/>
            </a:prstGeom>
            <a:noFill/>
          </p:spPr>
          <p:txBody>
            <a:bodyPr wrap="square" rtlCol="0">
              <a:spAutoFit/>
            </a:bodyPr>
            <a:lstStyle/>
            <a:p>
              <a:pPr algn="ctr"/>
              <a:r>
                <a:rPr lang="en-US" sz="2800" dirty="0" smtClean="0">
                  <a:solidFill>
                    <a:srgbClr val="FF0000"/>
                  </a:solidFill>
                </a:rPr>
                <a:t>Enumerate</a:t>
              </a:r>
              <a:endParaRPr lang="en-US" sz="2800" dirty="0">
                <a:solidFill>
                  <a:srgbClr val="FF0000"/>
                </a:solidFill>
              </a:endParaRPr>
            </a:p>
          </p:txBody>
        </p:sp>
      </p:grpSp>
      <p:grpSp>
        <p:nvGrpSpPr>
          <p:cNvPr id="43" name="Group 42"/>
          <p:cNvGrpSpPr/>
          <p:nvPr/>
        </p:nvGrpSpPr>
        <p:grpSpPr>
          <a:xfrm>
            <a:off x="1268798" y="3433367"/>
            <a:ext cx="5457501" cy="1116540"/>
            <a:chOff x="1268798" y="3433367"/>
            <a:chExt cx="5457501" cy="1116540"/>
          </a:xfrm>
        </p:grpSpPr>
        <p:sp>
          <p:nvSpPr>
            <p:cNvPr id="4" name="Trapezoid 3"/>
            <p:cNvSpPr/>
            <p:nvPr/>
          </p:nvSpPr>
          <p:spPr>
            <a:xfrm>
              <a:off x="1268798" y="3433367"/>
              <a:ext cx="5457501" cy="111654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570484" y="3458132"/>
              <a:ext cx="1702318" cy="523220"/>
            </a:xfrm>
            <a:prstGeom prst="rect">
              <a:avLst/>
            </a:prstGeom>
            <a:noFill/>
          </p:spPr>
          <p:txBody>
            <a:bodyPr wrap="square" rtlCol="0">
              <a:spAutoFit/>
            </a:bodyPr>
            <a:lstStyle/>
            <a:p>
              <a:pPr algn="ctr"/>
              <a:r>
                <a:rPr lang="en-US" sz="2800" dirty="0" smtClean="0">
                  <a:solidFill>
                    <a:schemeClr val="bg1"/>
                  </a:solidFill>
                </a:rPr>
                <a:t>Discuss</a:t>
              </a:r>
              <a:endParaRPr lang="en-US" sz="2800" dirty="0">
                <a:solidFill>
                  <a:schemeClr val="bg1"/>
                </a:solidFill>
              </a:endParaRPr>
            </a:p>
          </p:txBody>
        </p:sp>
        <p:sp>
          <p:nvSpPr>
            <p:cNvPr id="24" name="TextBox 23"/>
            <p:cNvSpPr txBox="1"/>
            <p:nvPr/>
          </p:nvSpPr>
          <p:spPr>
            <a:xfrm>
              <a:off x="3272802" y="3458132"/>
              <a:ext cx="1702318" cy="523220"/>
            </a:xfrm>
            <a:prstGeom prst="rect">
              <a:avLst/>
            </a:prstGeom>
            <a:noFill/>
          </p:spPr>
          <p:txBody>
            <a:bodyPr wrap="square" rtlCol="0">
              <a:spAutoFit/>
            </a:bodyPr>
            <a:lstStyle/>
            <a:p>
              <a:pPr algn="ctr"/>
              <a:r>
                <a:rPr lang="en-US" sz="2800" dirty="0" smtClean="0">
                  <a:solidFill>
                    <a:schemeClr val="bg1"/>
                  </a:solidFill>
                </a:rPr>
                <a:t>Explain</a:t>
              </a:r>
              <a:endParaRPr lang="en-US" sz="2800" dirty="0">
                <a:solidFill>
                  <a:schemeClr val="bg1"/>
                </a:solidFill>
              </a:endParaRPr>
            </a:p>
          </p:txBody>
        </p:sp>
        <p:sp>
          <p:nvSpPr>
            <p:cNvPr id="25" name="TextBox 24"/>
            <p:cNvSpPr txBox="1"/>
            <p:nvPr/>
          </p:nvSpPr>
          <p:spPr>
            <a:xfrm>
              <a:off x="1909137" y="3987237"/>
              <a:ext cx="2116447" cy="523220"/>
            </a:xfrm>
            <a:prstGeom prst="rect">
              <a:avLst/>
            </a:prstGeom>
            <a:noFill/>
          </p:spPr>
          <p:txBody>
            <a:bodyPr wrap="square" rtlCol="0">
              <a:spAutoFit/>
            </a:bodyPr>
            <a:lstStyle/>
            <a:p>
              <a:pPr algn="ctr"/>
              <a:r>
                <a:rPr lang="en-US" sz="2800" dirty="0" smtClean="0">
                  <a:solidFill>
                    <a:schemeClr val="bg1"/>
                  </a:solidFill>
                </a:rPr>
                <a:t>Account for </a:t>
              </a:r>
              <a:endParaRPr lang="en-US" sz="2800" dirty="0">
                <a:solidFill>
                  <a:schemeClr val="bg1"/>
                </a:solidFill>
              </a:endParaRPr>
            </a:p>
          </p:txBody>
        </p:sp>
        <p:sp>
          <p:nvSpPr>
            <p:cNvPr id="26" name="TextBox 25"/>
            <p:cNvSpPr txBox="1"/>
            <p:nvPr/>
          </p:nvSpPr>
          <p:spPr>
            <a:xfrm>
              <a:off x="3996517" y="3959579"/>
              <a:ext cx="2116447" cy="523220"/>
            </a:xfrm>
            <a:prstGeom prst="rect">
              <a:avLst/>
            </a:prstGeom>
            <a:noFill/>
          </p:spPr>
          <p:txBody>
            <a:bodyPr wrap="square" rtlCol="0">
              <a:spAutoFit/>
            </a:bodyPr>
            <a:lstStyle/>
            <a:p>
              <a:pPr algn="ctr"/>
              <a:r>
                <a:rPr lang="en-US" sz="2800" dirty="0" err="1" smtClean="0">
                  <a:solidFill>
                    <a:schemeClr val="bg1"/>
                  </a:solidFill>
                </a:rPr>
                <a:t>Summarise</a:t>
              </a:r>
              <a:endParaRPr lang="en-US" sz="2800" dirty="0">
                <a:solidFill>
                  <a:schemeClr val="bg1"/>
                </a:solidFill>
              </a:endParaRPr>
            </a:p>
          </p:txBody>
        </p:sp>
        <p:sp>
          <p:nvSpPr>
            <p:cNvPr id="27" name="TextBox 26"/>
            <p:cNvSpPr txBox="1"/>
            <p:nvPr/>
          </p:nvSpPr>
          <p:spPr>
            <a:xfrm>
              <a:off x="4609852" y="3464950"/>
              <a:ext cx="2116447" cy="523220"/>
            </a:xfrm>
            <a:prstGeom prst="rect">
              <a:avLst/>
            </a:prstGeom>
            <a:noFill/>
          </p:spPr>
          <p:txBody>
            <a:bodyPr wrap="square" rtlCol="0">
              <a:spAutoFit/>
            </a:bodyPr>
            <a:lstStyle/>
            <a:p>
              <a:pPr algn="ctr"/>
              <a:r>
                <a:rPr lang="en-US" sz="2800" dirty="0" smtClean="0">
                  <a:solidFill>
                    <a:schemeClr val="bg1"/>
                  </a:solidFill>
                </a:rPr>
                <a:t>Illustrate</a:t>
              </a:r>
              <a:endParaRPr lang="en-US" sz="2800" dirty="0">
                <a:solidFill>
                  <a:schemeClr val="bg1"/>
                </a:solidFill>
              </a:endParaRPr>
            </a:p>
          </p:txBody>
        </p:sp>
      </p:grpSp>
      <p:grpSp>
        <p:nvGrpSpPr>
          <p:cNvPr id="44" name="Group 43"/>
          <p:cNvGrpSpPr/>
          <p:nvPr/>
        </p:nvGrpSpPr>
        <p:grpSpPr>
          <a:xfrm>
            <a:off x="1826997" y="2316827"/>
            <a:ext cx="4408275" cy="1116540"/>
            <a:chOff x="1826997" y="2316827"/>
            <a:chExt cx="4408275" cy="1116540"/>
          </a:xfrm>
        </p:grpSpPr>
        <p:sp>
          <p:nvSpPr>
            <p:cNvPr id="5" name="Trapezoid 4"/>
            <p:cNvSpPr/>
            <p:nvPr/>
          </p:nvSpPr>
          <p:spPr>
            <a:xfrm>
              <a:off x="1826997" y="2316827"/>
              <a:ext cx="4396923" cy="1116540"/>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8" name="TextBox 27"/>
            <p:cNvSpPr txBox="1"/>
            <p:nvPr/>
          </p:nvSpPr>
          <p:spPr>
            <a:xfrm>
              <a:off x="2093877" y="2329556"/>
              <a:ext cx="2116447" cy="523220"/>
            </a:xfrm>
            <a:prstGeom prst="rect">
              <a:avLst/>
            </a:prstGeom>
            <a:noFill/>
          </p:spPr>
          <p:txBody>
            <a:bodyPr wrap="square" rtlCol="0">
              <a:spAutoFit/>
            </a:bodyPr>
            <a:lstStyle/>
            <a:p>
              <a:pPr algn="ctr"/>
              <a:r>
                <a:rPr lang="en-US" sz="2800" dirty="0" smtClean="0">
                  <a:solidFill>
                    <a:schemeClr val="bg1"/>
                  </a:solidFill>
                </a:rPr>
                <a:t>Compare</a:t>
              </a:r>
              <a:endParaRPr lang="en-US" sz="2800" dirty="0">
                <a:solidFill>
                  <a:schemeClr val="bg1"/>
                </a:solidFill>
              </a:endParaRPr>
            </a:p>
          </p:txBody>
        </p:sp>
        <p:sp>
          <p:nvSpPr>
            <p:cNvPr id="29" name="TextBox 28"/>
            <p:cNvSpPr txBox="1"/>
            <p:nvPr/>
          </p:nvSpPr>
          <p:spPr>
            <a:xfrm>
              <a:off x="3999313" y="2340913"/>
              <a:ext cx="2116447" cy="523220"/>
            </a:xfrm>
            <a:prstGeom prst="rect">
              <a:avLst/>
            </a:prstGeom>
            <a:noFill/>
          </p:spPr>
          <p:txBody>
            <a:bodyPr wrap="square" rtlCol="0">
              <a:spAutoFit/>
            </a:bodyPr>
            <a:lstStyle/>
            <a:p>
              <a:pPr algn="ctr"/>
              <a:r>
                <a:rPr lang="en-US" sz="2800" dirty="0" err="1" smtClean="0">
                  <a:solidFill>
                    <a:schemeClr val="bg1"/>
                  </a:solidFill>
                </a:rPr>
                <a:t>Analyse</a:t>
              </a:r>
              <a:endParaRPr lang="en-US" sz="2800" dirty="0">
                <a:solidFill>
                  <a:schemeClr val="bg1"/>
                </a:solidFill>
              </a:endParaRPr>
            </a:p>
          </p:txBody>
        </p:sp>
        <p:sp>
          <p:nvSpPr>
            <p:cNvPr id="30" name="TextBox 29"/>
            <p:cNvSpPr txBox="1"/>
            <p:nvPr/>
          </p:nvSpPr>
          <p:spPr>
            <a:xfrm>
              <a:off x="1856158" y="2864133"/>
              <a:ext cx="2116447" cy="461665"/>
            </a:xfrm>
            <a:prstGeom prst="rect">
              <a:avLst/>
            </a:prstGeom>
            <a:noFill/>
          </p:spPr>
          <p:txBody>
            <a:bodyPr wrap="square" rtlCol="0">
              <a:spAutoFit/>
            </a:bodyPr>
            <a:lstStyle/>
            <a:p>
              <a:pPr algn="ctr"/>
              <a:r>
                <a:rPr lang="en-US" sz="2400" dirty="0" smtClean="0">
                  <a:solidFill>
                    <a:schemeClr val="bg1"/>
                  </a:solidFill>
                </a:rPr>
                <a:t>Differentiate</a:t>
              </a:r>
              <a:endParaRPr lang="en-US" sz="2800" dirty="0">
                <a:solidFill>
                  <a:schemeClr val="bg1"/>
                </a:solidFill>
              </a:endParaRPr>
            </a:p>
          </p:txBody>
        </p:sp>
        <p:sp>
          <p:nvSpPr>
            <p:cNvPr id="31" name="TextBox 30"/>
            <p:cNvSpPr txBox="1"/>
            <p:nvPr/>
          </p:nvSpPr>
          <p:spPr>
            <a:xfrm>
              <a:off x="4118825" y="2864150"/>
              <a:ext cx="2116447" cy="523220"/>
            </a:xfrm>
            <a:prstGeom prst="rect">
              <a:avLst/>
            </a:prstGeom>
            <a:noFill/>
          </p:spPr>
          <p:txBody>
            <a:bodyPr wrap="square" rtlCol="0">
              <a:spAutoFit/>
            </a:bodyPr>
            <a:lstStyle/>
            <a:p>
              <a:pPr algn="ctr"/>
              <a:r>
                <a:rPr lang="en-US" sz="2800" dirty="0" smtClean="0">
                  <a:solidFill>
                    <a:schemeClr val="bg1"/>
                  </a:solidFill>
                </a:rPr>
                <a:t>Relate</a:t>
              </a:r>
              <a:endParaRPr lang="en-US" sz="2800" dirty="0">
                <a:solidFill>
                  <a:schemeClr val="bg1"/>
                </a:solidFill>
              </a:endParaRPr>
            </a:p>
          </p:txBody>
        </p:sp>
      </p:grpSp>
      <p:grpSp>
        <p:nvGrpSpPr>
          <p:cNvPr id="45" name="Group 44"/>
          <p:cNvGrpSpPr/>
          <p:nvPr/>
        </p:nvGrpSpPr>
        <p:grpSpPr>
          <a:xfrm>
            <a:off x="2093877" y="1194247"/>
            <a:ext cx="3806372" cy="1135309"/>
            <a:chOff x="2093877" y="1194247"/>
            <a:chExt cx="3806372" cy="1135309"/>
          </a:xfrm>
        </p:grpSpPr>
        <p:sp>
          <p:nvSpPr>
            <p:cNvPr id="32" name="TextBox 31"/>
            <p:cNvSpPr txBox="1"/>
            <p:nvPr/>
          </p:nvSpPr>
          <p:spPr>
            <a:xfrm>
              <a:off x="2214578" y="1200287"/>
              <a:ext cx="2116447" cy="523220"/>
            </a:xfrm>
            <a:prstGeom prst="rect">
              <a:avLst/>
            </a:prstGeom>
            <a:noFill/>
          </p:spPr>
          <p:txBody>
            <a:bodyPr wrap="square" rtlCol="0">
              <a:spAutoFit/>
            </a:bodyPr>
            <a:lstStyle/>
            <a:p>
              <a:pPr algn="ctr"/>
              <a:r>
                <a:rPr lang="en-US" sz="2800" dirty="0" smtClean="0">
                  <a:solidFill>
                    <a:schemeClr val="bg1"/>
                  </a:solidFill>
                </a:rPr>
                <a:t>Evaluate</a:t>
              </a:r>
              <a:endParaRPr lang="en-US" sz="2800" dirty="0">
                <a:solidFill>
                  <a:schemeClr val="bg1"/>
                </a:solidFill>
              </a:endParaRPr>
            </a:p>
          </p:txBody>
        </p:sp>
        <p:sp>
          <p:nvSpPr>
            <p:cNvPr id="33" name="TextBox 32"/>
            <p:cNvSpPr txBox="1"/>
            <p:nvPr/>
          </p:nvSpPr>
          <p:spPr>
            <a:xfrm>
              <a:off x="2093877" y="1793607"/>
              <a:ext cx="2116447" cy="523220"/>
            </a:xfrm>
            <a:prstGeom prst="rect">
              <a:avLst/>
            </a:prstGeom>
            <a:noFill/>
          </p:spPr>
          <p:txBody>
            <a:bodyPr wrap="square" rtlCol="0">
              <a:spAutoFit/>
            </a:bodyPr>
            <a:lstStyle/>
            <a:p>
              <a:pPr algn="ctr"/>
              <a:r>
                <a:rPr lang="en-US" sz="2800" dirty="0" smtClean="0">
                  <a:solidFill>
                    <a:schemeClr val="bg1"/>
                  </a:solidFill>
                </a:rPr>
                <a:t>Attribute</a:t>
              </a:r>
              <a:endParaRPr lang="en-US" sz="2800" dirty="0">
                <a:solidFill>
                  <a:schemeClr val="bg1"/>
                </a:solidFill>
              </a:endParaRPr>
            </a:p>
          </p:txBody>
        </p:sp>
        <p:sp>
          <p:nvSpPr>
            <p:cNvPr id="34" name="TextBox 33"/>
            <p:cNvSpPr txBox="1"/>
            <p:nvPr/>
          </p:nvSpPr>
          <p:spPr>
            <a:xfrm>
              <a:off x="3783802" y="1806336"/>
              <a:ext cx="2116447" cy="523220"/>
            </a:xfrm>
            <a:prstGeom prst="rect">
              <a:avLst/>
            </a:prstGeom>
            <a:noFill/>
          </p:spPr>
          <p:txBody>
            <a:bodyPr wrap="square" rtlCol="0">
              <a:spAutoFit/>
            </a:bodyPr>
            <a:lstStyle/>
            <a:p>
              <a:pPr algn="ctr"/>
              <a:r>
                <a:rPr lang="en-US" sz="2800" dirty="0" smtClean="0">
                  <a:solidFill>
                    <a:schemeClr val="bg1"/>
                  </a:solidFill>
                </a:rPr>
                <a:t>Assess</a:t>
              </a:r>
              <a:endParaRPr lang="en-US" sz="2800" dirty="0">
                <a:solidFill>
                  <a:schemeClr val="bg1"/>
                </a:solidFill>
              </a:endParaRPr>
            </a:p>
          </p:txBody>
        </p:sp>
        <p:sp>
          <p:nvSpPr>
            <p:cNvPr id="35" name="TextBox 34"/>
            <p:cNvSpPr txBox="1"/>
            <p:nvPr/>
          </p:nvSpPr>
          <p:spPr>
            <a:xfrm>
              <a:off x="3682896" y="1194247"/>
              <a:ext cx="2116447" cy="523220"/>
            </a:xfrm>
            <a:prstGeom prst="rect">
              <a:avLst/>
            </a:prstGeom>
            <a:noFill/>
          </p:spPr>
          <p:txBody>
            <a:bodyPr wrap="square" rtlCol="0">
              <a:spAutoFit/>
            </a:bodyPr>
            <a:lstStyle/>
            <a:p>
              <a:pPr algn="ctr"/>
              <a:r>
                <a:rPr lang="en-US" sz="2800" dirty="0" smtClean="0">
                  <a:solidFill>
                    <a:schemeClr val="bg1"/>
                  </a:solidFill>
                </a:rPr>
                <a:t>Rank</a:t>
              </a:r>
              <a:endParaRPr lang="en-US" sz="2800" dirty="0">
                <a:solidFill>
                  <a:schemeClr val="bg1"/>
                </a:solidFill>
              </a:endParaRPr>
            </a:p>
          </p:txBody>
        </p:sp>
      </p:grpSp>
      <p:grpSp>
        <p:nvGrpSpPr>
          <p:cNvPr id="46" name="Group 45"/>
          <p:cNvGrpSpPr/>
          <p:nvPr/>
        </p:nvGrpSpPr>
        <p:grpSpPr>
          <a:xfrm>
            <a:off x="2761982" y="64307"/>
            <a:ext cx="2471135" cy="1135980"/>
            <a:chOff x="2761982" y="64307"/>
            <a:chExt cx="2471135" cy="1135980"/>
          </a:xfrm>
        </p:grpSpPr>
        <p:sp>
          <p:nvSpPr>
            <p:cNvPr id="7" name="Trapezoid 6"/>
            <p:cNvSpPr/>
            <p:nvPr/>
          </p:nvSpPr>
          <p:spPr>
            <a:xfrm>
              <a:off x="2761982" y="83747"/>
              <a:ext cx="2471135" cy="1116540"/>
            </a:xfrm>
            <a:prstGeom prst="trapezoi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TextBox 35"/>
            <p:cNvSpPr txBox="1"/>
            <p:nvPr/>
          </p:nvSpPr>
          <p:spPr>
            <a:xfrm>
              <a:off x="2938293" y="64307"/>
              <a:ext cx="1034271" cy="400110"/>
            </a:xfrm>
            <a:prstGeom prst="rect">
              <a:avLst/>
            </a:prstGeom>
            <a:noFill/>
          </p:spPr>
          <p:txBody>
            <a:bodyPr wrap="square" rtlCol="0">
              <a:spAutoFit/>
            </a:bodyPr>
            <a:lstStyle/>
            <a:p>
              <a:pPr algn="ctr"/>
              <a:r>
                <a:rPr lang="en-US" sz="2000" dirty="0" smtClean="0">
                  <a:solidFill>
                    <a:schemeClr val="bg1"/>
                  </a:solidFill>
                </a:rPr>
                <a:t>Justify</a:t>
              </a:r>
              <a:endParaRPr lang="en-US" sz="2000" dirty="0">
                <a:solidFill>
                  <a:schemeClr val="bg1"/>
                </a:solidFill>
              </a:endParaRPr>
            </a:p>
          </p:txBody>
        </p:sp>
        <p:sp>
          <p:nvSpPr>
            <p:cNvPr id="37" name="TextBox 36"/>
            <p:cNvSpPr txBox="1"/>
            <p:nvPr/>
          </p:nvSpPr>
          <p:spPr>
            <a:xfrm>
              <a:off x="4139952" y="404664"/>
              <a:ext cx="1034271" cy="400110"/>
            </a:xfrm>
            <a:prstGeom prst="rect">
              <a:avLst/>
            </a:prstGeom>
            <a:noFill/>
          </p:spPr>
          <p:txBody>
            <a:bodyPr wrap="square" rtlCol="0">
              <a:spAutoFit/>
            </a:bodyPr>
            <a:lstStyle/>
            <a:p>
              <a:pPr algn="ctr"/>
              <a:r>
                <a:rPr lang="en-US" sz="2000" dirty="0" smtClean="0">
                  <a:solidFill>
                    <a:schemeClr val="bg1"/>
                  </a:solidFill>
                </a:rPr>
                <a:t>Show</a:t>
              </a:r>
              <a:endParaRPr lang="en-US" sz="2000" dirty="0">
                <a:solidFill>
                  <a:schemeClr val="bg1"/>
                </a:solidFill>
              </a:endParaRPr>
            </a:p>
          </p:txBody>
        </p:sp>
        <p:sp>
          <p:nvSpPr>
            <p:cNvPr id="38" name="TextBox 37"/>
            <p:cNvSpPr txBox="1"/>
            <p:nvPr/>
          </p:nvSpPr>
          <p:spPr>
            <a:xfrm>
              <a:off x="2783196" y="788447"/>
              <a:ext cx="1436926" cy="400110"/>
            </a:xfrm>
            <a:prstGeom prst="rect">
              <a:avLst/>
            </a:prstGeom>
            <a:noFill/>
          </p:spPr>
          <p:txBody>
            <a:bodyPr wrap="square" rtlCol="0">
              <a:spAutoFit/>
            </a:bodyPr>
            <a:lstStyle/>
            <a:p>
              <a:pPr algn="ctr"/>
              <a:r>
                <a:rPr lang="en-US" sz="2000" dirty="0" smtClean="0">
                  <a:solidFill>
                    <a:schemeClr val="bg1"/>
                  </a:solidFill>
                </a:rPr>
                <a:t>Investigate</a:t>
              </a:r>
              <a:endParaRPr lang="en-US" sz="2000" dirty="0">
                <a:solidFill>
                  <a:schemeClr val="bg1"/>
                </a:solidFill>
              </a:endParaRPr>
            </a:p>
          </p:txBody>
        </p:sp>
        <p:sp>
          <p:nvSpPr>
            <p:cNvPr id="39" name="TextBox 38"/>
            <p:cNvSpPr txBox="1"/>
            <p:nvPr/>
          </p:nvSpPr>
          <p:spPr>
            <a:xfrm>
              <a:off x="4172629" y="788447"/>
              <a:ext cx="1034271" cy="400110"/>
            </a:xfrm>
            <a:prstGeom prst="rect">
              <a:avLst/>
            </a:prstGeom>
            <a:noFill/>
          </p:spPr>
          <p:txBody>
            <a:bodyPr wrap="square" rtlCol="0">
              <a:spAutoFit/>
            </a:bodyPr>
            <a:lstStyle/>
            <a:p>
              <a:pPr algn="ctr"/>
              <a:r>
                <a:rPr lang="en-US" sz="2000" dirty="0" smtClean="0">
                  <a:solidFill>
                    <a:schemeClr val="bg1"/>
                  </a:solidFill>
                </a:rPr>
                <a:t>Predict</a:t>
              </a:r>
              <a:endParaRPr lang="en-US" sz="2000" dirty="0">
                <a:solidFill>
                  <a:schemeClr val="bg1"/>
                </a:solidFill>
              </a:endParaRPr>
            </a:p>
          </p:txBody>
        </p:sp>
        <p:sp>
          <p:nvSpPr>
            <p:cNvPr id="40" name="TextBox 39"/>
            <p:cNvSpPr txBox="1"/>
            <p:nvPr/>
          </p:nvSpPr>
          <p:spPr>
            <a:xfrm>
              <a:off x="2812841" y="404664"/>
              <a:ext cx="1518184" cy="369332"/>
            </a:xfrm>
            <a:prstGeom prst="rect">
              <a:avLst/>
            </a:prstGeom>
            <a:noFill/>
          </p:spPr>
          <p:txBody>
            <a:bodyPr wrap="square" rtlCol="0">
              <a:spAutoFit/>
            </a:bodyPr>
            <a:lstStyle/>
            <a:p>
              <a:pPr algn="ctr"/>
              <a:r>
                <a:rPr lang="en-US" dirty="0" err="1" smtClean="0">
                  <a:solidFill>
                    <a:schemeClr val="bg1"/>
                  </a:solidFill>
                </a:rPr>
                <a:t>Hypothesise</a:t>
              </a:r>
              <a:endParaRPr lang="en-US" sz="2000" dirty="0">
                <a:solidFill>
                  <a:schemeClr val="bg1"/>
                </a:solidFill>
              </a:endParaRPr>
            </a:p>
          </p:txBody>
        </p:sp>
      </p:grpSp>
      <p:grpSp>
        <p:nvGrpSpPr>
          <p:cNvPr id="49" name="Group 48"/>
          <p:cNvGrpSpPr/>
          <p:nvPr/>
        </p:nvGrpSpPr>
        <p:grpSpPr>
          <a:xfrm>
            <a:off x="5280128" y="56707"/>
            <a:ext cx="1398911" cy="470920"/>
            <a:chOff x="5495588" y="90727"/>
            <a:chExt cx="1398911" cy="470920"/>
          </a:xfrm>
        </p:grpSpPr>
        <p:sp>
          <p:nvSpPr>
            <p:cNvPr id="47" name="Rounded Rectangular Callout 46"/>
            <p:cNvSpPr/>
            <p:nvPr/>
          </p:nvSpPr>
          <p:spPr>
            <a:xfrm>
              <a:off x="5516064" y="136087"/>
              <a:ext cx="1378435" cy="425560"/>
            </a:xfrm>
            <a:prstGeom prst="wedgeRoundRectCallout">
              <a:avLst>
                <a:gd name="adj1" fmla="val -68731"/>
                <a:gd name="adj2" fmla="val -4120"/>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TextBox 47"/>
            <p:cNvSpPr txBox="1"/>
            <p:nvPr/>
          </p:nvSpPr>
          <p:spPr>
            <a:xfrm>
              <a:off x="5495588" y="90727"/>
              <a:ext cx="1376233" cy="461665"/>
            </a:xfrm>
            <a:prstGeom prst="rect">
              <a:avLst/>
            </a:prstGeom>
            <a:noFill/>
          </p:spPr>
          <p:txBody>
            <a:bodyPr wrap="square" rtlCol="0">
              <a:spAutoFit/>
            </a:bodyPr>
            <a:lstStyle/>
            <a:p>
              <a:pPr algn="ctr"/>
              <a:r>
                <a:rPr lang="en-US" sz="2400" dirty="0" smtClean="0"/>
                <a:t>Creating</a:t>
              </a:r>
              <a:endParaRPr lang="en-US" sz="2400" dirty="0"/>
            </a:p>
          </p:txBody>
        </p:sp>
      </p:grpSp>
      <p:grpSp>
        <p:nvGrpSpPr>
          <p:cNvPr id="51" name="Group 50"/>
          <p:cNvGrpSpPr/>
          <p:nvPr/>
        </p:nvGrpSpPr>
        <p:grpSpPr>
          <a:xfrm>
            <a:off x="625990" y="1246547"/>
            <a:ext cx="1646688" cy="830997"/>
            <a:chOff x="5495588" y="90727"/>
            <a:chExt cx="1398911" cy="830997"/>
          </a:xfrm>
        </p:grpSpPr>
        <p:sp>
          <p:nvSpPr>
            <p:cNvPr id="52" name="Rounded Rectangular Callout 51"/>
            <p:cNvSpPr/>
            <p:nvPr/>
          </p:nvSpPr>
          <p:spPr>
            <a:xfrm>
              <a:off x="5516064" y="136087"/>
              <a:ext cx="1378435" cy="425560"/>
            </a:xfrm>
            <a:prstGeom prst="wedgeRoundRectCallout">
              <a:avLst>
                <a:gd name="adj1" fmla="val 65360"/>
                <a:gd name="adj2" fmla="val -12114"/>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3" name="TextBox 52"/>
            <p:cNvSpPr txBox="1"/>
            <p:nvPr/>
          </p:nvSpPr>
          <p:spPr>
            <a:xfrm>
              <a:off x="5495588" y="90727"/>
              <a:ext cx="1376233" cy="830997"/>
            </a:xfrm>
            <a:prstGeom prst="rect">
              <a:avLst/>
            </a:prstGeom>
            <a:noFill/>
          </p:spPr>
          <p:txBody>
            <a:bodyPr wrap="square" rtlCol="0">
              <a:spAutoFit/>
            </a:bodyPr>
            <a:lstStyle/>
            <a:p>
              <a:pPr algn="ctr"/>
              <a:r>
                <a:rPr lang="en-US" sz="2400" dirty="0" smtClean="0"/>
                <a:t>Evaluating</a:t>
              </a:r>
              <a:endParaRPr lang="en-US" sz="2400" dirty="0"/>
            </a:p>
          </p:txBody>
        </p:sp>
      </p:grpSp>
      <p:grpSp>
        <p:nvGrpSpPr>
          <p:cNvPr id="54" name="Group 53"/>
          <p:cNvGrpSpPr/>
          <p:nvPr/>
        </p:nvGrpSpPr>
        <p:grpSpPr>
          <a:xfrm>
            <a:off x="6327218" y="2310133"/>
            <a:ext cx="1646688" cy="470920"/>
            <a:chOff x="5495588" y="90727"/>
            <a:chExt cx="1398911" cy="470920"/>
          </a:xfrm>
        </p:grpSpPr>
        <p:sp>
          <p:nvSpPr>
            <p:cNvPr id="55" name="Rounded Rectangular Callout 54"/>
            <p:cNvSpPr/>
            <p:nvPr/>
          </p:nvSpPr>
          <p:spPr>
            <a:xfrm>
              <a:off x="5516064" y="136087"/>
              <a:ext cx="1378435" cy="425560"/>
            </a:xfrm>
            <a:prstGeom prst="wedgeRoundRectCallout">
              <a:avLst>
                <a:gd name="adj1" fmla="val -68822"/>
                <a:gd name="adj2" fmla="val -1455"/>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6" name="TextBox 55"/>
            <p:cNvSpPr txBox="1"/>
            <p:nvPr/>
          </p:nvSpPr>
          <p:spPr>
            <a:xfrm>
              <a:off x="5495588" y="90727"/>
              <a:ext cx="1376233" cy="461665"/>
            </a:xfrm>
            <a:prstGeom prst="rect">
              <a:avLst/>
            </a:prstGeom>
            <a:noFill/>
          </p:spPr>
          <p:txBody>
            <a:bodyPr wrap="square" rtlCol="0">
              <a:spAutoFit/>
            </a:bodyPr>
            <a:lstStyle/>
            <a:p>
              <a:pPr algn="ctr"/>
              <a:r>
                <a:rPr lang="en-US" sz="2400" dirty="0" err="1" smtClean="0"/>
                <a:t>Analysing</a:t>
              </a:r>
              <a:endParaRPr lang="en-US" sz="2400" dirty="0"/>
            </a:p>
          </p:txBody>
        </p:sp>
      </p:grpSp>
      <p:grpSp>
        <p:nvGrpSpPr>
          <p:cNvPr id="57" name="Group 56"/>
          <p:cNvGrpSpPr/>
          <p:nvPr/>
        </p:nvGrpSpPr>
        <p:grpSpPr>
          <a:xfrm>
            <a:off x="0" y="3144328"/>
            <a:ext cx="1268798" cy="470920"/>
            <a:chOff x="5487163" y="90727"/>
            <a:chExt cx="1384658" cy="470920"/>
          </a:xfrm>
        </p:grpSpPr>
        <p:sp>
          <p:nvSpPr>
            <p:cNvPr id="58" name="Rounded Rectangular Callout 57"/>
            <p:cNvSpPr/>
            <p:nvPr/>
          </p:nvSpPr>
          <p:spPr>
            <a:xfrm>
              <a:off x="5487163" y="136087"/>
              <a:ext cx="1378435" cy="425560"/>
            </a:xfrm>
            <a:prstGeom prst="wedgeRoundRectCallout">
              <a:avLst>
                <a:gd name="adj1" fmla="val 69225"/>
                <a:gd name="adj2" fmla="val 59836"/>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9" name="TextBox 58"/>
            <p:cNvSpPr txBox="1"/>
            <p:nvPr/>
          </p:nvSpPr>
          <p:spPr>
            <a:xfrm>
              <a:off x="5495588" y="90727"/>
              <a:ext cx="1376233" cy="400110"/>
            </a:xfrm>
            <a:prstGeom prst="rect">
              <a:avLst/>
            </a:prstGeom>
            <a:noFill/>
          </p:spPr>
          <p:txBody>
            <a:bodyPr wrap="square" rtlCol="0">
              <a:spAutoFit/>
            </a:bodyPr>
            <a:lstStyle/>
            <a:p>
              <a:pPr algn="ctr"/>
              <a:r>
                <a:rPr lang="en-US" sz="2000" dirty="0" smtClean="0"/>
                <a:t>Applying</a:t>
              </a:r>
              <a:endParaRPr lang="en-US" sz="2400" dirty="0"/>
            </a:p>
          </p:txBody>
        </p:sp>
      </p:grpSp>
      <p:grpSp>
        <p:nvGrpSpPr>
          <p:cNvPr id="60" name="Group 59"/>
          <p:cNvGrpSpPr/>
          <p:nvPr/>
        </p:nvGrpSpPr>
        <p:grpSpPr>
          <a:xfrm>
            <a:off x="7188479" y="4238851"/>
            <a:ext cx="1920643" cy="470920"/>
            <a:chOff x="5467897" y="90727"/>
            <a:chExt cx="1403924" cy="470920"/>
          </a:xfrm>
        </p:grpSpPr>
        <p:sp>
          <p:nvSpPr>
            <p:cNvPr id="61" name="Rounded Rectangular Callout 60"/>
            <p:cNvSpPr/>
            <p:nvPr/>
          </p:nvSpPr>
          <p:spPr>
            <a:xfrm>
              <a:off x="5467897" y="136087"/>
              <a:ext cx="1378435" cy="425560"/>
            </a:xfrm>
            <a:prstGeom prst="wedgeRoundRectCallout">
              <a:avLst>
                <a:gd name="adj1" fmla="val -50652"/>
                <a:gd name="adj2" fmla="val 94478"/>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2" name="TextBox 61"/>
            <p:cNvSpPr txBox="1"/>
            <p:nvPr/>
          </p:nvSpPr>
          <p:spPr>
            <a:xfrm>
              <a:off x="5495588" y="90727"/>
              <a:ext cx="1376233" cy="400110"/>
            </a:xfrm>
            <a:prstGeom prst="rect">
              <a:avLst/>
            </a:prstGeom>
            <a:noFill/>
          </p:spPr>
          <p:txBody>
            <a:bodyPr wrap="square" rtlCol="0">
              <a:spAutoFit/>
            </a:bodyPr>
            <a:lstStyle/>
            <a:p>
              <a:pPr algn="ctr"/>
              <a:r>
                <a:rPr lang="en-US" sz="2000" dirty="0" smtClean="0"/>
                <a:t>Understanding</a:t>
              </a:r>
              <a:endParaRPr lang="en-US" sz="2200" dirty="0"/>
            </a:p>
          </p:txBody>
        </p:sp>
      </p:grpSp>
      <p:grpSp>
        <p:nvGrpSpPr>
          <p:cNvPr id="63" name="Group 62"/>
          <p:cNvGrpSpPr/>
          <p:nvPr/>
        </p:nvGrpSpPr>
        <p:grpSpPr>
          <a:xfrm>
            <a:off x="7329041" y="5003624"/>
            <a:ext cx="1845624" cy="470920"/>
            <a:chOff x="5467897" y="90727"/>
            <a:chExt cx="1403924" cy="470920"/>
          </a:xfrm>
        </p:grpSpPr>
        <p:sp>
          <p:nvSpPr>
            <p:cNvPr id="64" name="Rounded Rectangular Callout 63"/>
            <p:cNvSpPr/>
            <p:nvPr/>
          </p:nvSpPr>
          <p:spPr>
            <a:xfrm>
              <a:off x="5467897" y="136087"/>
              <a:ext cx="1378435" cy="425560"/>
            </a:xfrm>
            <a:prstGeom prst="wedgeRoundRectCallout">
              <a:avLst>
                <a:gd name="adj1" fmla="val -38870"/>
                <a:gd name="adj2" fmla="val 89148"/>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5" name="TextBox 64"/>
            <p:cNvSpPr txBox="1"/>
            <p:nvPr/>
          </p:nvSpPr>
          <p:spPr>
            <a:xfrm>
              <a:off x="5495588" y="90727"/>
              <a:ext cx="1376233" cy="400110"/>
            </a:xfrm>
            <a:prstGeom prst="rect">
              <a:avLst/>
            </a:prstGeom>
            <a:noFill/>
          </p:spPr>
          <p:txBody>
            <a:bodyPr wrap="square" rtlCol="0">
              <a:spAutoFit/>
            </a:bodyPr>
            <a:lstStyle/>
            <a:p>
              <a:pPr algn="ctr"/>
              <a:r>
                <a:rPr lang="en-US" sz="2000" dirty="0" smtClean="0"/>
                <a:t>Remembering</a:t>
              </a:r>
              <a:endParaRPr lang="en-US" sz="2200" dirty="0"/>
            </a:p>
          </p:txBody>
        </p:sp>
      </p:grpSp>
      <p:sp>
        <p:nvSpPr>
          <p:cNvPr id="66" name="TextBox 65"/>
          <p:cNvSpPr txBox="1"/>
          <p:nvPr/>
        </p:nvSpPr>
        <p:spPr>
          <a:xfrm>
            <a:off x="3969777" y="44624"/>
            <a:ext cx="1034271" cy="400110"/>
          </a:xfrm>
          <a:prstGeom prst="rect">
            <a:avLst/>
          </a:prstGeom>
          <a:noFill/>
        </p:spPr>
        <p:txBody>
          <a:bodyPr wrap="square" rtlCol="0">
            <a:spAutoFit/>
          </a:bodyPr>
          <a:lstStyle/>
          <a:p>
            <a:pPr algn="ctr"/>
            <a:r>
              <a:rPr lang="en-US" sz="2000" dirty="0" smtClean="0">
                <a:solidFill>
                  <a:schemeClr val="bg1"/>
                </a:solidFill>
              </a:rPr>
              <a:t>Suggest</a:t>
            </a:r>
            <a:endParaRPr lang="en-US" sz="2000" dirty="0">
              <a:solidFill>
                <a:schemeClr val="bg1"/>
              </a:solidFill>
            </a:endParaRPr>
          </a:p>
        </p:txBody>
      </p:sp>
    </p:spTree>
    <p:extLst>
      <p:ext uri="{BB962C8B-B14F-4D97-AF65-F5344CB8AC3E}">
        <p14:creationId xmlns:p14="http://schemas.microsoft.com/office/powerpoint/2010/main" val="191089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82111" y="264577"/>
            <a:ext cx="8184840" cy="811363"/>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749689" y="326313"/>
            <a:ext cx="7832044" cy="646331"/>
          </a:xfrm>
          <a:prstGeom prst="rect">
            <a:avLst/>
          </a:prstGeom>
          <a:noFill/>
        </p:spPr>
        <p:txBody>
          <a:bodyPr wrap="square" rtlCol="0">
            <a:spAutoFit/>
          </a:bodyPr>
          <a:lstStyle/>
          <a:p>
            <a:r>
              <a:rPr lang="en-US" dirty="0">
                <a:solidFill>
                  <a:schemeClr val="bg1"/>
                </a:solidFill>
              </a:rPr>
              <a:t>Define </a:t>
            </a:r>
            <a:r>
              <a:rPr lang="en-US" dirty="0">
                <a:solidFill>
                  <a:srgbClr val="C00000"/>
                </a:solidFill>
              </a:rPr>
              <a:t>the term ‘smartphone, </a:t>
            </a:r>
            <a:r>
              <a:rPr lang="en-US" dirty="0" err="1">
                <a:solidFill>
                  <a:schemeClr val="accent5">
                    <a:lumMod val="75000"/>
                  </a:schemeClr>
                </a:solidFill>
              </a:rPr>
              <a:t>analysing</a:t>
            </a:r>
            <a:r>
              <a:rPr lang="en-US" dirty="0">
                <a:solidFill>
                  <a:schemeClr val="accent5">
                    <a:lumMod val="75000"/>
                  </a:schemeClr>
                </a:solidFill>
              </a:rPr>
              <a:t> </a:t>
            </a:r>
            <a:r>
              <a:rPr lang="en-US" dirty="0">
                <a:solidFill>
                  <a:srgbClr val="C00000"/>
                </a:solidFill>
              </a:rPr>
              <a:t>and </a:t>
            </a:r>
            <a:r>
              <a:rPr lang="en-US" dirty="0">
                <a:solidFill>
                  <a:srgbClr val="FFC000"/>
                </a:solidFill>
              </a:rPr>
              <a:t>evaluating</a:t>
            </a:r>
            <a:r>
              <a:rPr lang="en-US" dirty="0">
                <a:solidFill>
                  <a:srgbClr val="C00000"/>
                </a:solidFill>
              </a:rPr>
              <a:t> the benefits that owning such a device may bring to a student.</a:t>
            </a:r>
          </a:p>
        </p:txBody>
      </p:sp>
      <p:grpSp>
        <p:nvGrpSpPr>
          <p:cNvPr id="8" name="Group 7"/>
          <p:cNvGrpSpPr/>
          <p:nvPr/>
        </p:nvGrpSpPr>
        <p:grpSpPr>
          <a:xfrm>
            <a:off x="194036" y="1469558"/>
            <a:ext cx="3148693" cy="2616877"/>
            <a:chOff x="210206" y="1469557"/>
            <a:chExt cx="3411084" cy="2616877"/>
          </a:xfrm>
        </p:grpSpPr>
        <p:sp>
          <p:nvSpPr>
            <p:cNvPr id="4" name="Rounded Rectangular Callout 3"/>
            <p:cNvSpPr/>
            <p:nvPr/>
          </p:nvSpPr>
          <p:spPr>
            <a:xfrm>
              <a:off x="210206" y="1469557"/>
              <a:ext cx="3411084" cy="2616877"/>
            </a:xfrm>
            <a:prstGeom prst="wedgeRoundRectCallout">
              <a:avLst>
                <a:gd name="adj1" fmla="val 9665"/>
                <a:gd name="adj2" fmla="val -64085"/>
                <a:gd name="adj3" fmla="val 16667"/>
              </a:avLst>
            </a:prstGeom>
            <a:solidFill>
              <a:schemeClr val="bg1"/>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 name="TextBox 4"/>
            <p:cNvSpPr txBox="1"/>
            <p:nvPr/>
          </p:nvSpPr>
          <p:spPr>
            <a:xfrm>
              <a:off x="334420" y="1501112"/>
              <a:ext cx="3219985" cy="2446824"/>
            </a:xfrm>
            <a:prstGeom prst="rect">
              <a:avLst/>
            </a:prstGeom>
            <a:noFill/>
          </p:spPr>
          <p:txBody>
            <a:bodyPr wrap="square" rtlCol="0">
              <a:spAutoFit/>
            </a:bodyPr>
            <a:lstStyle/>
            <a:p>
              <a:r>
                <a:rPr lang="en-US" sz="1700" dirty="0" smtClean="0"/>
                <a:t>According to the OUP (2014) a smartphone is ‘</a:t>
              </a:r>
              <a:r>
                <a:rPr lang="en-US" sz="1700" dirty="0"/>
                <a:t>a mobile phone that is able to perform many of the functions of a computer, typically having a relatively large screen and an operating system capable of running general-purpose applications</a:t>
              </a:r>
              <a:r>
                <a:rPr lang="en-US" sz="1700" dirty="0" smtClean="0"/>
                <a:t>.’</a:t>
              </a:r>
              <a:endParaRPr lang="en-US" sz="1700" dirty="0"/>
            </a:p>
          </p:txBody>
        </p:sp>
      </p:grpSp>
      <p:grpSp>
        <p:nvGrpSpPr>
          <p:cNvPr id="15" name="Group 14"/>
          <p:cNvGrpSpPr/>
          <p:nvPr/>
        </p:nvGrpSpPr>
        <p:grpSpPr>
          <a:xfrm>
            <a:off x="194036" y="4426450"/>
            <a:ext cx="3148693" cy="2117369"/>
            <a:chOff x="210206" y="4426450"/>
            <a:chExt cx="3411084" cy="2117369"/>
          </a:xfrm>
          <a:solidFill>
            <a:schemeClr val="accent5">
              <a:lumMod val="75000"/>
            </a:schemeClr>
          </a:solidFill>
        </p:grpSpPr>
        <p:sp>
          <p:nvSpPr>
            <p:cNvPr id="6" name="Rounded Rectangular Callout 5"/>
            <p:cNvSpPr/>
            <p:nvPr/>
          </p:nvSpPr>
          <p:spPr>
            <a:xfrm>
              <a:off x="210206" y="4426450"/>
              <a:ext cx="3411084" cy="2117368"/>
            </a:xfrm>
            <a:prstGeom prst="wedgeRoundRectCallout">
              <a:avLst>
                <a:gd name="adj1" fmla="val 9665"/>
                <a:gd name="adj2" fmla="val -64085"/>
                <a:gd name="adj3" fmla="val 16667"/>
              </a:avLst>
            </a:prstGeom>
            <a:grp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TextBox 6"/>
            <p:cNvSpPr txBox="1"/>
            <p:nvPr/>
          </p:nvSpPr>
          <p:spPr>
            <a:xfrm>
              <a:off x="334420" y="4512494"/>
              <a:ext cx="3219985" cy="2031325"/>
            </a:xfrm>
            <a:prstGeom prst="rect">
              <a:avLst/>
            </a:prstGeom>
            <a:grpFill/>
          </p:spPr>
          <p:txBody>
            <a:bodyPr wrap="square" rtlCol="0">
              <a:spAutoFit/>
            </a:bodyPr>
            <a:lstStyle/>
            <a:p>
              <a:r>
                <a:rPr lang="en-US" dirty="0" smtClean="0"/>
                <a:t>The term ‘</a:t>
              </a:r>
              <a:r>
                <a:rPr lang="en-US" dirty="0" err="1" smtClean="0"/>
                <a:t>dumphone</a:t>
              </a:r>
              <a:r>
                <a:rPr lang="en-US" dirty="0" smtClean="0"/>
                <a:t>’, is often used to indicate that a device is not a smartphone (Longman, 2014), or is a device that ‘lacks the advanced functionality of a smartphone’ (OUP 2013)</a:t>
              </a:r>
              <a:endParaRPr lang="en-US" dirty="0"/>
            </a:p>
          </p:txBody>
        </p:sp>
      </p:grpSp>
      <p:grpSp>
        <p:nvGrpSpPr>
          <p:cNvPr id="16" name="Group 15"/>
          <p:cNvGrpSpPr/>
          <p:nvPr/>
        </p:nvGrpSpPr>
        <p:grpSpPr>
          <a:xfrm>
            <a:off x="3661383" y="1469559"/>
            <a:ext cx="2703624" cy="5074261"/>
            <a:chOff x="3699798" y="1469558"/>
            <a:chExt cx="3147772" cy="5074261"/>
          </a:xfrm>
          <a:solidFill>
            <a:schemeClr val="accent2">
              <a:lumMod val="75000"/>
            </a:schemeClr>
          </a:solidFill>
        </p:grpSpPr>
        <p:sp>
          <p:nvSpPr>
            <p:cNvPr id="9" name="Rounded Rectangular Callout 8"/>
            <p:cNvSpPr/>
            <p:nvPr/>
          </p:nvSpPr>
          <p:spPr>
            <a:xfrm>
              <a:off x="3699798" y="1469558"/>
              <a:ext cx="3147772" cy="5074261"/>
            </a:xfrm>
            <a:prstGeom prst="wedgeRoundRectCallout">
              <a:avLst>
                <a:gd name="adj1" fmla="val -64547"/>
                <a:gd name="adj2" fmla="val 1735"/>
                <a:gd name="adj3" fmla="val 16667"/>
              </a:avLst>
            </a:prstGeom>
            <a:grp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0" name="TextBox 9"/>
            <p:cNvSpPr txBox="1"/>
            <p:nvPr/>
          </p:nvSpPr>
          <p:spPr>
            <a:xfrm>
              <a:off x="3798612" y="1501113"/>
              <a:ext cx="2937565" cy="4801314"/>
            </a:xfrm>
            <a:prstGeom prst="rect">
              <a:avLst/>
            </a:prstGeom>
            <a:noFill/>
          </p:spPr>
          <p:txBody>
            <a:bodyPr wrap="square" rtlCol="0">
              <a:spAutoFit/>
            </a:bodyPr>
            <a:lstStyle/>
            <a:p>
              <a:r>
                <a:rPr lang="en-US" sz="1700" dirty="0" smtClean="0"/>
                <a:t>An article in the Harvard Business review (2013) </a:t>
              </a:r>
              <a:r>
                <a:rPr lang="en-US" sz="1700" dirty="0" err="1" smtClean="0"/>
                <a:t>summarised</a:t>
              </a:r>
              <a:r>
                <a:rPr lang="en-US" sz="1700" dirty="0" smtClean="0"/>
                <a:t> data collected from over 1,000 US participants (aged 13-54). It indicated that the majority of time spent on a smartphone was in ‘me-time’ (46% of all interactions). 19% of time was spent </a:t>
              </a:r>
              <a:r>
                <a:rPr lang="en-US" sz="1700" dirty="0" err="1" smtClean="0"/>
                <a:t>socialising</a:t>
              </a:r>
              <a:r>
                <a:rPr lang="en-US" sz="1700" dirty="0" smtClean="0"/>
                <a:t> and 12% shopping. Preparation for, and accomplishing of activities accounted for only 11% and 7% of interactions with the phone respectively.</a:t>
              </a:r>
              <a:endParaRPr lang="en-US" sz="1700" dirty="0"/>
            </a:p>
          </p:txBody>
        </p:sp>
      </p:grpSp>
      <p:grpSp>
        <p:nvGrpSpPr>
          <p:cNvPr id="17" name="Group 16"/>
          <p:cNvGrpSpPr/>
          <p:nvPr/>
        </p:nvGrpSpPr>
        <p:grpSpPr>
          <a:xfrm>
            <a:off x="6564447" y="1180219"/>
            <a:ext cx="2488981" cy="3156445"/>
            <a:chOff x="6987271" y="1180218"/>
            <a:chExt cx="2820609" cy="3156445"/>
          </a:xfrm>
        </p:grpSpPr>
        <p:sp>
          <p:nvSpPr>
            <p:cNvPr id="11" name="Rounded Rectangular Callout 10"/>
            <p:cNvSpPr/>
            <p:nvPr/>
          </p:nvSpPr>
          <p:spPr>
            <a:xfrm>
              <a:off x="6987271" y="1180218"/>
              <a:ext cx="2820609" cy="3156445"/>
            </a:xfrm>
            <a:prstGeom prst="wedgeRoundRectCallout">
              <a:avLst>
                <a:gd name="adj1" fmla="val -54896"/>
                <a:gd name="adj2" fmla="val -14135"/>
                <a:gd name="adj3" fmla="val 16667"/>
              </a:avLst>
            </a:prstGeom>
            <a:solidFill>
              <a:schemeClr val="accent2">
                <a:lumMod val="75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2" name="TextBox 11"/>
            <p:cNvSpPr txBox="1"/>
            <p:nvPr/>
          </p:nvSpPr>
          <p:spPr>
            <a:xfrm>
              <a:off x="7111484" y="1197342"/>
              <a:ext cx="2603550" cy="2970044"/>
            </a:xfrm>
            <a:prstGeom prst="rect">
              <a:avLst/>
            </a:prstGeom>
            <a:noFill/>
          </p:spPr>
          <p:txBody>
            <a:bodyPr wrap="square" rtlCol="0">
              <a:spAutoFit/>
            </a:bodyPr>
            <a:lstStyle/>
            <a:p>
              <a:r>
                <a:rPr lang="en-US" sz="1700" dirty="0" smtClean="0"/>
                <a:t>The L.A. Times recently reported on a decision by the board of education to scale back a plan to provide </a:t>
              </a:r>
              <a:r>
                <a:rPr lang="en-US" sz="1700" dirty="0" err="1" smtClean="0"/>
                <a:t>Ipads</a:t>
              </a:r>
              <a:r>
                <a:rPr lang="en-US" sz="1700" dirty="0" smtClean="0"/>
                <a:t> to LA students (2013). The board questioned whether the purchase of laptops would not be a better investment.</a:t>
              </a:r>
              <a:endParaRPr lang="en-US" sz="1700" dirty="0"/>
            </a:p>
          </p:txBody>
        </p:sp>
      </p:grpSp>
      <p:grpSp>
        <p:nvGrpSpPr>
          <p:cNvPr id="18" name="Group 17"/>
          <p:cNvGrpSpPr/>
          <p:nvPr/>
        </p:nvGrpSpPr>
        <p:grpSpPr>
          <a:xfrm>
            <a:off x="6449789" y="4461773"/>
            <a:ext cx="2603639" cy="2082046"/>
            <a:chOff x="6987271" y="4461773"/>
            <a:chExt cx="2820609" cy="2082046"/>
          </a:xfrm>
          <a:solidFill>
            <a:schemeClr val="tx2">
              <a:lumMod val="40000"/>
              <a:lumOff val="60000"/>
            </a:schemeClr>
          </a:solidFill>
        </p:grpSpPr>
        <p:sp>
          <p:nvSpPr>
            <p:cNvPr id="13" name="Rounded Rectangular Callout 12"/>
            <p:cNvSpPr/>
            <p:nvPr/>
          </p:nvSpPr>
          <p:spPr>
            <a:xfrm>
              <a:off x="6987271" y="4480940"/>
              <a:ext cx="2820609" cy="2062879"/>
            </a:xfrm>
            <a:prstGeom prst="wedgeRoundRectCallout">
              <a:avLst>
                <a:gd name="adj1" fmla="val -28991"/>
                <a:gd name="adj2" fmla="val -57582"/>
                <a:gd name="adj3" fmla="val 16667"/>
              </a:avLst>
            </a:prstGeom>
            <a:solidFill>
              <a:schemeClr val="accent5">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TextBox 13"/>
            <p:cNvSpPr txBox="1"/>
            <p:nvPr/>
          </p:nvSpPr>
          <p:spPr>
            <a:xfrm>
              <a:off x="7111484" y="4461773"/>
              <a:ext cx="2603550" cy="2031325"/>
            </a:xfrm>
            <a:prstGeom prst="rect">
              <a:avLst/>
            </a:prstGeom>
            <a:noFill/>
          </p:spPr>
          <p:txBody>
            <a:bodyPr wrap="square" rtlCol="0">
              <a:spAutoFit/>
            </a:bodyPr>
            <a:lstStyle/>
            <a:p>
              <a:r>
                <a:rPr lang="en-US" dirty="0" smtClean="0"/>
                <a:t>While smartphones may offer more power and portability than traditional devices, their productive use is still somewhat in doubt.</a:t>
              </a:r>
              <a:endParaRPr lang="en-US" dirty="0"/>
            </a:p>
          </p:txBody>
        </p:sp>
      </p:grpSp>
    </p:spTree>
    <p:extLst>
      <p:ext uri="{BB962C8B-B14F-4D97-AF65-F5344CB8AC3E}">
        <p14:creationId xmlns:p14="http://schemas.microsoft.com/office/powerpoint/2010/main" val="146248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p:tgtEl>
                                          <p:spTgt spid="15"/>
                                        </p:tgtEl>
                                        <p:attrNameLst>
                                          <p:attrName>ppt_y</p:attrName>
                                        </p:attrNameLst>
                                      </p:cBhvr>
                                      <p:tavLst>
                                        <p:tav tm="0">
                                          <p:val>
                                            <p:strVal val="#ppt_y-#ppt_h*1.125000"/>
                                          </p:val>
                                        </p:tav>
                                        <p:tav tm="100000">
                                          <p:val>
                                            <p:strVal val="#ppt_y"/>
                                          </p:val>
                                        </p:tav>
                                      </p:tavLst>
                                    </p:anim>
                                    <p:animEffect transition="in" filter="wipe(down)">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p:tgtEl>
                                          <p:spTgt spid="16"/>
                                        </p:tgtEl>
                                        <p:attrNameLst>
                                          <p:attrName>ppt_x</p:attrName>
                                        </p:attrNameLst>
                                      </p:cBhvr>
                                      <p:tavLst>
                                        <p:tav tm="0">
                                          <p:val>
                                            <p:strVal val="#ppt_x-#ppt_w*1.125000"/>
                                          </p:val>
                                        </p:tav>
                                        <p:tav tm="100000">
                                          <p:val>
                                            <p:strVal val="#ppt_x"/>
                                          </p:val>
                                        </p:tav>
                                      </p:tavLst>
                                    </p:anim>
                                    <p:animEffect transition="in" filter="wipe(right)">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ppt_x</p:attrName>
                                        </p:attrNameLst>
                                      </p:cBhvr>
                                      <p:tavLst>
                                        <p:tav tm="0">
                                          <p:val>
                                            <p:strVal val="#ppt_x-#ppt_w*1.125000"/>
                                          </p:val>
                                        </p:tav>
                                        <p:tav tm="100000">
                                          <p:val>
                                            <p:strVal val="#ppt_x"/>
                                          </p:val>
                                        </p:tav>
                                      </p:tavLst>
                                    </p:anim>
                                    <p:animEffect transition="in" filter="wipe(right)">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p:tgtEl>
                                          <p:spTgt spid="18"/>
                                        </p:tgtEl>
                                        <p:attrNameLst>
                                          <p:attrName>ppt_y</p:attrName>
                                        </p:attrNameLst>
                                      </p:cBhvr>
                                      <p:tavLst>
                                        <p:tav tm="0">
                                          <p:val>
                                            <p:strVal val="#ppt_y-#ppt_h*1.125000"/>
                                          </p:val>
                                        </p:tav>
                                        <p:tav tm="100000">
                                          <p:val>
                                            <p:strVal val="#ppt_y"/>
                                          </p:val>
                                        </p:tav>
                                      </p:tavLst>
                                    </p:anim>
                                    <p:animEffect transition="in" filter="wipe(down)">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rapezoid 5"/>
          <p:cNvSpPr/>
          <p:nvPr/>
        </p:nvSpPr>
        <p:spPr>
          <a:xfrm>
            <a:off x="2329377" y="1200287"/>
            <a:ext cx="3336344" cy="1116540"/>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nvGrpSpPr>
          <p:cNvPr id="42" name="Group 41"/>
          <p:cNvGrpSpPr/>
          <p:nvPr/>
        </p:nvGrpSpPr>
        <p:grpSpPr>
          <a:xfrm>
            <a:off x="682689" y="4549907"/>
            <a:ext cx="6629719" cy="1154472"/>
            <a:chOff x="682689" y="4549907"/>
            <a:chExt cx="6629719" cy="1154472"/>
          </a:xfrm>
        </p:grpSpPr>
        <p:sp>
          <p:nvSpPr>
            <p:cNvPr id="3" name="Trapezoid 2"/>
            <p:cNvSpPr/>
            <p:nvPr/>
          </p:nvSpPr>
          <p:spPr>
            <a:xfrm>
              <a:off x="682689" y="4549907"/>
              <a:ext cx="6629719" cy="1116540"/>
            </a:xfrm>
            <a:prstGeom prst="trapezoi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5" name="TextBox 14"/>
            <p:cNvSpPr txBox="1"/>
            <p:nvPr/>
          </p:nvSpPr>
          <p:spPr>
            <a:xfrm>
              <a:off x="975838" y="4657939"/>
              <a:ext cx="1702318" cy="523220"/>
            </a:xfrm>
            <a:prstGeom prst="rect">
              <a:avLst/>
            </a:prstGeom>
            <a:noFill/>
          </p:spPr>
          <p:txBody>
            <a:bodyPr wrap="square" rtlCol="0">
              <a:spAutoFit/>
            </a:bodyPr>
            <a:lstStyle/>
            <a:p>
              <a:pPr algn="ctr"/>
              <a:r>
                <a:rPr lang="en-US" sz="2800" dirty="0" smtClean="0">
                  <a:solidFill>
                    <a:schemeClr val="bg1"/>
                  </a:solidFill>
                </a:rPr>
                <a:t>Sequence</a:t>
              </a:r>
              <a:endParaRPr lang="en-US" sz="2800" dirty="0">
                <a:solidFill>
                  <a:schemeClr val="bg1"/>
                </a:solidFill>
              </a:endParaRPr>
            </a:p>
          </p:txBody>
        </p:sp>
        <p:sp>
          <p:nvSpPr>
            <p:cNvPr id="16" name="TextBox 15"/>
            <p:cNvSpPr txBox="1"/>
            <p:nvPr/>
          </p:nvSpPr>
          <p:spPr>
            <a:xfrm>
              <a:off x="5516064" y="4657939"/>
              <a:ext cx="1484811" cy="523220"/>
            </a:xfrm>
            <a:prstGeom prst="rect">
              <a:avLst/>
            </a:prstGeom>
            <a:noFill/>
          </p:spPr>
          <p:txBody>
            <a:bodyPr wrap="square" rtlCol="0">
              <a:spAutoFit/>
            </a:bodyPr>
            <a:lstStyle/>
            <a:p>
              <a:pPr algn="ctr"/>
              <a:r>
                <a:rPr lang="en-US" sz="2800" dirty="0" smtClean="0">
                  <a:solidFill>
                    <a:schemeClr val="bg1"/>
                  </a:solidFill>
                </a:rPr>
                <a:t>Outline</a:t>
              </a:r>
              <a:endParaRPr lang="en-US" sz="2800" dirty="0">
                <a:solidFill>
                  <a:schemeClr val="bg1"/>
                </a:solidFill>
              </a:endParaRPr>
            </a:p>
          </p:txBody>
        </p:sp>
        <p:sp>
          <p:nvSpPr>
            <p:cNvPr id="17" name="TextBox 16"/>
            <p:cNvSpPr txBox="1"/>
            <p:nvPr/>
          </p:nvSpPr>
          <p:spPr>
            <a:xfrm>
              <a:off x="4371630" y="5143227"/>
              <a:ext cx="1852289" cy="523220"/>
            </a:xfrm>
            <a:prstGeom prst="rect">
              <a:avLst/>
            </a:prstGeom>
            <a:noFill/>
          </p:spPr>
          <p:txBody>
            <a:bodyPr wrap="square" rtlCol="0">
              <a:spAutoFit/>
            </a:bodyPr>
            <a:lstStyle/>
            <a:p>
              <a:pPr algn="ctr"/>
              <a:r>
                <a:rPr lang="en-US" sz="2800" dirty="0" err="1" smtClean="0">
                  <a:solidFill>
                    <a:schemeClr val="bg1"/>
                  </a:solidFill>
                </a:rPr>
                <a:t>Categorise</a:t>
              </a:r>
              <a:endParaRPr lang="en-US" sz="2800" dirty="0">
                <a:solidFill>
                  <a:schemeClr val="bg1"/>
                </a:solidFill>
              </a:endParaRPr>
            </a:p>
          </p:txBody>
        </p:sp>
        <p:sp>
          <p:nvSpPr>
            <p:cNvPr id="18" name="TextBox 17"/>
            <p:cNvSpPr txBox="1"/>
            <p:nvPr/>
          </p:nvSpPr>
          <p:spPr>
            <a:xfrm>
              <a:off x="2914382" y="5181159"/>
              <a:ext cx="1295942" cy="523220"/>
            </a:xfrm>
            <a:prstGeom prst="rect">
              <a:avLst/>
            </a:prstGeom>
            <a:noFill/>
          </p:spPr>
          <p:txBody>
            <a:bodyPr wrap="square" rtlCol="0">
              <a:spAutoFit/>
            </a:bodyPr>
            <a:lstStyle/>
            <a:p>
              <a:pPr algn="ctr"/>
              <a:r>
                <a:rPr lang="en-US" sz="2800" dirty="0" smtClean="0">
                  <a:solidFill>
                    <a:schemeClr val="bg1"/>
                  </a:solidFill>
                </a:rPr>
                <a:t>Group</a:t>
              </a:r>
              <a:endParaRPr lang="en-US" sz="2800" dirty="0">
                <a:solidFill>
                  <a:schemeClr val="bg1"/>
                </a:solidFill>
              </a:endParaRPr>
            </a:p>
          </p:txBody>
        </p:sp>
        <p:sp>
          <p:nvSpPr>
            <p:cNvPr id="19" name="TextBox 18"/>
            <p:cNvSpPr txBox="1"/>
            <p:nvPr/>
          </p:nvSpPr>
          <p:spPr>
            <a:xfrm>
              <a:off x="4220122" y="4661593"/>
              <a:ext cx="1295942" cy="523220"/>
            </a:xfrm>
            <a:prstGeom prst="rect">
              <a:avLst/>
            </a:prstGeom>
            <a:noFill/>
          </p:spPr>
          <p:txBody>
            <a:bodyPr wrap="square" rtlCol="0">
              <a:spAutoFit/>
            </a:bodyPr>
            <a:lstStyle/>
            <a:p>
              <a:pPr algn="ctr"/>
              <a:r>
                <a:rPr lang="en-US" sz="2800" dirty="0" smtClean="0">
                  <a:solidFill>
                    <a:schemeClr val="bg1"/>
                  </a:solidFill>
                </a:rPr>
                <a:t>Trace</a:t>
              </a:r>
              <a:endParaRPr lang="en-US" sz="2800" dirty="0">
                <a:solidFill>
                  <a:schemeClr val="bg1"/>
                </a:solidFill>
              </a:endParaRPr>
            </a:p>
          </p:txBody>
        </p:sp>
        <p:sp>
          <p:nvSpPr>
            <p:cNvPr id="20" name="TextBox 19"/>
            <p:cNvSpPr txBox="1"/>
            <p:nvPr/>
          </p:nvSpPr>
          <p:spPr>
            <a:xfrm>
              <a:off x="2761982" y="4661593"/>
              <a:ext cx="1448342" cy="523220"/>
            </a:xfrm>
            <a:prstGeom prst="rect">
              <a:avLst/>
            </a:prstGeom>
            <a:noFill/>
          </p:spPr>
          <p:txBody>
            <a:bodyPr wrap="square" rtlCol="0">
              <a:spAutoFit/>
            </a:bodyPr>
            <a:lstStyle/>
            <a:p>
              <a:pPr algn="ctr"/>
              <a:r>
                <a:rPr lang="en-US" sz="2800" dirty="0" smtClean="0">
                  <a:solidFill>
                    <a:schemeClr val="bg1"/>
                  </a:solidFill>
                </a:rPr>
                <a:t>Classify</a:t>
              </a:r>
              <a:endParaRPr lang="en-US" sz="2800" dirty="0">
                <a:solidFill>
                  <a:schemeClr val="bg1"/>
                </a:solidFill>
              </a:endParaRPr>
            </a:p>
          </p:txBody>
        </p:sp>
        <p:sp>
          <p:nvSpPr>
            <p:cNvPr id="21" name="TextBox 20"/>
            <p:cNvSpPr txBox="1"/>
            <p:nvPr/>
          </p:nvSpPr>
          <p:spPr>
            <a:xfrm>
              <a:off x="975838" y="5160810"/>
              <a:ext cx="1807357" cy="523220"/>
            </a:xfrm>
            <a:prstGeom prst="rect">
              <a:avLst/>
            </a:prstGeom>
            <a:noFill/>
          </p:spPr>
          <p:txBody>
            <a:bodyPr wrap="square" rtlCol="0">
              <a:spAutoFit/>
            </a:bodyPr>
            <a:lstStyle/>
            <a:p>
              <a:pPr algn="ctr"/>
              <a:r>
                <a:rPr lang="en-US" sz="2800" dirty="0" err="1" smtClean="0">
                  <a:solidFill>
                    <a:schemeClr val="bg1"/>
                  </a:solidFill>
                </a:rPr>
                <a:t>Organise</a:t>
              </a:r>
              <a:endParaRPr lang="en-US" sz="2800" dirty="0">
                <a:solidFill>
                  <a:schemeClr val="bg1"/>
                </a:solidFill>
              </a:endParaRPr>
            </a:p>
          </p:txBody>
        </p:sp>
      </p:grpSp>
      <p:grpSp>
        <p:nvGrpSpPr>
          <p:cNvPr id="41" name="Group 40"/>
          <p:cNvGrpSpPr/>
          <p:nvPr/>
        </p:nvGrpSpPr>
        <p:grpSpPr>
          <a:xfrm>
            <a:off x="30282" y="5671975"/>
            <a:ext cx="7977503" cy="1105485"/>
            <a:chOff x="30282" y="5671975"/>
            <a:chExt cx="7977503" cy="1105485"/>
          </a:xfrm>
        </p:grpSpPr>
        <p:sp>
          <p:nvSpPr>
            <p:cNvPr id="2" name="Trapezoid 1"/>
            <p:cNvSpPr/>
            <p:nvPr/>
          </p:nvSpPr>
          <p:spPr>
            <a:xfrm>
              <a:off x="30282" y="5671975"/>
              <a:ext cx="7977503" cy="1105485"/>
            </a:xfrm>
            <a:prstGeom prst="trapezoi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49815" y="6011145"/>
              <a:ext cx="1005863" cy="523220"/>
            </a:xfrm>
            <a:prstGeom prst="rect">
              <a:avLst/>
            </a:prstGeom>
            <a:noFill/>
          </p:spPr>
          <p:txBody>
            <a:bodyPr wrap="square" rtlCol="0">
              <a:spAutoFit/>
            </a:bodyPr>
            <a:lstStyle/>
            <a:p>
              <a:pPr algn="ctr"/>
              <a:r>
                <a:rPr lang="en-US" sz="2800" dirty="0" smtClean="0">
                  <a:solidFill>
                    <a:srgbClr val="FF0000"/>
                  </a:solidFill>
                </a:rPr>
                <a:t>List</a:t>
              </a:r>
              <a:endParaRPr lang="en-US" sz="2800" dirty="0">
                <a:solidFill>
                  <a:srgbClr val="FF0000"/>
                </a:solidFill>
              </a:endParaRPr>
            </a:p>
          </p:txBody>
        </p:sp>
        <p:sp>
          <p:nvSpPr>
            <p:cNvPr id="10" name="TextBox 9"/>
            <p:cNvSpPr txBox="1"/>
            <p:nvPr/>
          </p:nvSpPr>
          <p:spPr>
            <a:xfrm>
              <a:off x="1268179" y="6011145"/>
              <a:ext cx="1295942" cy="523220"/>
            </a:xfrm>
            <a:prstGeom prst="rect">
              <a:avLst/>
            </a:prstGeom>
            <a:noFill/>
          </p:spPr>
          <p:txBody>
            <a:bodyPr wrap="square" rtlCol="0">
              <a:spAutoFit/>
            </a:bodyPr>
            <a:lstStyle/>
            <a:p>
              <a:pPr algn="ctr"/>
              <a:r>
                <a:rPr lang="en-US" sz="2800" dirty="0" smtClean="0">
                  <a:solidFill>
                    <a:srgbClr val="FF0000"/>
                  </a:solidFill>
                </a:rPr>
                <a:t>Define</a:t>
              </a:r>
              <a:endParaRPr lang="en-US" sz="2800" dirty="0">
                <a:solidFill>
                  <a:srgbClr val="FF0000"/>
                </a:solidFill>
              </a:endParaRPr>
            </a:p>
          </p:txBody>
        </p:sp>
        <p:sp>
          <p:nvSpPr>
            <p:cNvPr id="11" name="TextBox 10"/>
            <p:cNvSpPr txBox="1"/>
            <p:nvPr/>
          </p:nvSpPr>
          <p:spPr>
            <a:xfrm>
              <a:off x="2421643" y="6011145"/>
              <a:ext cx="1550921" cy="523220"/>
            </a:xfrm>
            <a:prstGeom prst="rect">
              <a:avLst/>
            </a:prstGeom>
            <a:noFill/>
          </p:spPr>
          <p:txBody>
            <a:bodyPr wrap="square" rtlCol="0">
              <a:spAutoFit/>
            </a:bodyPr>
            <a:lstStyle/>
            <a:p>
              <a:pPr algn="ctr"/>
              <a:r>
                <a:rPr lang="en-US" sz="2800" dirty="0" smtClean="0">
                  <a:solidFill>
                    <a:srgbClr val="FF0000"/>
                  </a:solidFill>
                </a:rPr>
                <a:t>Identify</a:t>
              </a:r>
              <a:endParaRPr lang="en-US" sz="2800" dirty="0">
                <a:solidFill>
                  <a:srgbClr val="FF0000"/>
                </a:solidFill>
              </a:endParaRPr>
            </a:p>
          </p:txBody>
        </p:sp>
        <p:sp>
          <p:nvSpPr>
            <p:cNvPr id="14" name="TextBox 13"/>
            <p:cNvSpPr txBox="1"/>
            <p:nvPr/>
          </p:nvSpPr>
          <p:spPr>
            <a:xfrm>
              <a:off x="6212091" y="6011145"/>
              <a:ext cx="1529401" cy="523220"/>
            </a:xfrm>
            <a:prstGeom prst="rect">
              <a:avLst/>
            </a:prstGeom>
            <a:noFill/>
          </p:spPr>
          <p:txBody>
            <a:bodyPr wrap="square" rtlCol="0">
              <a:spAutoFit/>
            </a:bodyPr>
            <a:lstStyle/>
            <a:p>
              <a:pPr algn="ctr"/>
              <a:r>
                <a:rPr lang="en-US" sz="2800" dirty="0" smtClean="0">
                  <a:solidFill>
                    <a:srgbClr val="FF0000"/>
                  </a:solidFill>
                </a:rPr>
                <a:t>Indicate</a:t>
              </a:r>
              <a:endParaRPr lang="en-US" sz="2800" dirty="0">
                <a:solidFill>
                  <a:srgbClr val="FF0000"/>
                </a:solidFill>
              </a:endParaRPr>
            </a:p>
          </p:txBody>
        </p:sp>
        <p:sp>
          <p:nvSpPr>
            <p:cNvPr id="22" name="TextBox 21"/>
            <p:cNvSpPr txBox="1"/>
            <p:nvPr/>
          </p:nvSpPr>
          <p:spPr>
            <a:xfrm>
              <a:off x="4085065" y="6011145"/>
              <a:ext cx="2014523" cy="523220"/>
            </a:xfrm>
            <a:prstGeom prst="rect">
              <a:avLst/>
            </a:prstGeom>
            <a:noFill/>
          </p:spPr>
          <p:txBody>
            <a:bodyPr wrap="square" rtlCol="0">
              <a:spAutoFit/>
            </a:bodyPr>
            <a:lstStyle/>
            <a:p>
              <a:pPr algn="ctr"/>
              <a:r>
                <a:rPr lang="en-US" sz="2800" dirty="0" smtClean="0">
                  <a:solidFill>
                    <a:srgbClr val="FF0000"/>
                  </a:solidFill>
                </a:rPr>
                <a:t>Enumerate</a:t>
              </a:r>
              <a:endParaRPr lang="en-US" sz="2800" dirty="0">
                <a:solidFill>
                  <a:srgbClr val="FF0000"/>
                </a:solidFill>
              </a:endParaRPr>
            </a:p>
          </p:txBody>
        </p:sp>
      </p:grpSp>
      <p:grpSp>
        <p:nvGrpSpPr>
          <p:cNvPr id="43" name="Group 42"/>
          <p:cNvGrpSpPr/>
          <p:nvPr/>
        </p:nvGrpSpPr>
        <p:grpSpPr>
          <a:xfrm>
            <a:off x="1268798" y="3433367"/>
            <a:ext cx="5457501" cy="1116540"/>
            <a:chOff x="1268798" y="3433367"/>
            <a:chExt cx="5457501" cy="1116540"/>
          </a:xfrm>
        </p:grpSpPr>
        <p:sp>
          <p:nvSpPr>
            <p:cNvPr id="4" name="Trapezoid 3"/>
            <p:cNvSpPr/>
            <p:nvPr/>
          </p:nvSpPr>
          <p:spPr>
            <a:xfrm>
              <a:off x="1268798" y="3433367"/>
              <a:ext cx="5457501" cy="111654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570484" y="3458132"/>
              <a:ext cx="1702318" cy="523220"/>
            </a:xfrm>
            <a:prstGeom prst="rect">
              <a:avLst/>
            </a:prstGeom>
            <a:noFill/>
          </p:spPr>
          <p:txBody>
            <a:bodyPr wrap="square" rtlCol="0">
              <a:spAutoFit/>
            </a:bodyPr>
            <a:lstStyle/>
            <a:p>
              <a:pPr algn="ctr"/>
              <a:r>
                <a:rPr lang="en-US" sz="2800" dirty="0" smtClean="0">
                  <a:solidFill>
                    <a:schemeClr val="bg1"/>
                  </a:solidFill>
                </a:rPr>
                <a:t>Discuss</a:t>
              </a:r>
              <a:endParaRPr lang="en-US" sz="2800" dirty="0">
                <a:solidFill>
                  <a:schemeClr val="bg1"/>
                </a:solidFill>
              </a:endParaRPr>
            </a:p>
          </p:txBody>
        </p:sp>
        <p:sp>
          <p:nvSpPr>
            <p:cNvPr id="24" name="TextBox 23"/>
            <p:cNvSpPr txBox="1"/>
            <p:nvPr/>
          </p:nvSpPr>
          <p:spPr>
            <a:xfrm>
              <a:off x="3272802" y="3458132"/>
              <a:ext cx="1702318" cy="523220"/>
            </a:xfrm>
            <a:prstGeom prst="rect">
              <a:avLst/>
            </a:prstGeom>
            <a:noFill/>
          </p:spPr>
          <p:txBody>
            <a:bodyPr wrap="square" rtlCol="0">
              <a:spAutoFit/>
            </a:bodyPr>
            <a:lstStyle/>
            <a:p>
              <a:pPr algn="ctr"/>
              <a:r>
                <a:rPr lang="en-US" sz="2800" dirty="0" smtClean="0">
                  <a:solidFill>
                    <a:schemeClr val="bg1"/>
                  </a:solidFill>
                </a:rPr>
                <a:t>Explain</a:t>
              </a:r>
              <a:endParaRPr lang="en-US" sz="2800" dirty="0">
                <a:solidFill>
                  <a:schemeClr val="bg1"/>
                </a:solidFill>
              </a:endParaRPr>
            </a:p>
          </p:txBody>
        </p:sp>
        <p:sp>
          <p:nvSpPr>
            <p:cNvPr id="25" name="TextBox 24"/>
            <p:cNvSpPr txBox="1"/>
            <p:nvPr/>
          </p:nvSpPr>
          <p:spPr>
            <a:xfrm>
              <a:off x="1909137" y="3987237"/>
              <a:ext cx="2116447" cy="523220"/>
            </a:xfrm>
            <a:prstGeom prst="rect">
              <a:avLst/>
            </a:prstGeom>
            <a:noFill/>
          </p:spPr>
          <p:txBody>
            <a:bodyPr wrap="square" rtlCol="0">
              <a:spAutoFit/>
            </a:bodyPr>
            <a:lstStyle/>
            <a:p>
              <a:pPr algn="ctr"/>
              <a:r>
                <a:rPr lang="en-US" sz="2800" dirty="0" smtClean="0">
                  <a:solidFill>
                    <a:schemeClr val="bg1"/>
                  </a:solidFill>
                </a:rPr>
                <a:t>Account for </a:t>
              </a:r>
              <a:endParaRPr lang="en-US" sz="2800" dirty="0">
                <a:solidFill>
                  <a:schemeClr val="bg1"/>
                </a:solidFill>
              </a:endParaRPr>
            </a:p>
          </p:txBody>
        </p:sp>
        <p:sp>
          <p:nvSpPr>
            <p:cNvPr id="26" name="TextBox 25"/>
            <p:cNvSpPr txBox="1"/>
            <p:nvPr/>
          </p:nvSpPr>
          <p:spPr>
            <a:xfrm>
              <a:off x="3996517" y="3959579"/>
              <a:ext cx="2116447" cy="523220"/>
            </a:xfrm>
            <a:prstGeom prst="rect">
              <a:avLst/>
            </a:prstGeom>
            <a:noFill/>
          </p:spPr>
          <p:txBody>
            <a:bodyPr wrap="square" rtlCol="0">
              <a:spAutoFit/>
            </a:bodyPr>
            <a:lstStyle/>
            <a:p>
              <a:pPr algn="ctr"/>
              <a:r>
                <a:rPr lang="en-US" sz="2800" dirty="0" err="1" smtClean="0">
                  <a:solidFill>
                    <a:schemeClr val="bg1"/>
                  </a:solidFill>
                </a:rPr>
                <a:t>Summarise</a:t>
              </a:r>
              <a:endParaRPr lang="en-US" sz="2800" dirty="0">
                <a:solidFill>
                  <a:schemeClr val="bg1"/>
                </a:solidFill>
              </a:endParaRPr>
            </a:p>
          </p:txBody>
        </p:sp>
        <p:sp>
          <p:nvSpPr>
            <p:cNvPr id="27" name="TextBox 26"/>
            <p:cNvSpPr txBox="1"/>
            <p:nvPr/>
          </p:nvSpPr>
          <p:spPr>
            <a:xfrm>
              <a:off x="4609852" y="3464950"/>
              <a:ext cx="2116447" cy="523220"/>
            </a:xfrm>
            <a:prstGeom prst="rect">
              <a:avLst/>
            </a:prstGeom>
            <a:noFill/>
          </p:spPr>
          <p:txBody>
            <a:bodyPr wrap="square" rtlCol="0">
              <a:spAutoFit/>
            </a:bodyPr>
            <a:lstStyle/>
            <a:p>
              <a:pPr algn="ctr"/>
              <a:r>
                <a:rPr lang="en-US" sz="2800" dirty="0" smtClean="0">
                  <a:solidFill>
                    <a:schemeClr val="bg1"/>
                  </a:solidFill>
                </a:rPr>
                <a:t>Illustrate</a:t>
              </a:r>
              <a:endParaRPr lang="en-US" sz="2800" dirty="0">
                <a:solidFill>
                  <a:schemeClr val="bg1"/>
                </a:solidFill>
              </a:endParaRPr>
            </a:p>
          </p:txBody>
        </p:sp>
      </p:grpSp>
      <p:grpSp>
        <p:nvGrpSpPr>
          <p:cNvPr id="44" name="Group 43"/>
          <p:cNvGrpSpPr/>
          <p:nvPr/>
        </p:nvGrpSpPr>
        <p:grpSpPr>
          <a:xfrm>
            <a:off x="1826997" y="2316827"/>
            <a:ext cx="4408275" cy="1116540"/>
            <a:chOff x="1826997" y="2316827"/>
            <a:chExt cx="4408275" cy="1116540"/>
          </a:xfrm>
        </p:grpSpPr>
        <p:sp>
          <p:nvSpPr>
            <p:cNvPr id="5" name="Trapezoid 4"/>
            <p:cNvSpPr/>
            <p:nvPr/>
          </p:nvSpPr>
          <p:spPr>
            <a:xfrm>
              <a:off x="1826997" y="2316827"/>
              <a:ext cx="4396923" cy="1116540"/>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8" name="TextBox 27"/>
            <p:cNvSpPr txBox="1"/>
            <p:nvPr/>
          </p:nvSpPr>
          <p:spPr>
            <a:xfrm>
              <a:off x="2093877" y="2329556"/>
              <a:ext cx="2116447" cy="523220"/>
            </a:xfrm>
            <a:prstGeom prst="rect">
              <a:avLst/>
            </a:prstGeom>
            <a:noFill/>
          </p:spPr>
          <p:txBody>
            <a:bodyPr wrap="square" rtlCol="0">
              <a:spAutoFit/>
            </a:bodyPr>
            <a:lstStyle/>
            <a:p>
              <a:pPr algn="ctr"/>
              <a:r>
                <a:rPr lang="en-US" sz="2800" dirty="0" smtClean="0">
                  <a:solidFill>
                    <a:schemeClr val="bg1"/>
                  </a:solidFill>
                </a:rPr>
                <a:t>Compare</a:t>
              </a:r>
              <a:endParaRPr lang="en-US" sz="2800" dirty="0">
                <a:solidFill>
                  <a:schemeClr val="bg1"/>
                </a:solidFill>
              </a:endParaRPr>
            </a:p>
          </p:txBody>
        </p:sp>
        <p:sp>
          <p:nvSpPr>
            <p:cNvPr id="29" name="TextBox 28"/>
            <p:cNvSpPr txBox="1"/>
            <p:nvPr/>
          </p:nvSpPr>
          <p:spPr>
            <a:xfrm>
              <a:off x="3999313" y="2340913"/>
              <a:ext cx="2116447" cy="523220"/>
            </a:xfrm>
            <a:prstGeom prst="rect">
              <a:avLst/>
            </a:prstGeom>
            <a:noFill/>
          </p:spPr>
          <p:txBody>
            <a:bodyPr wrap="square" rtlCol="0">
              <a:spAutoFit/>
            </a:bodyPr>
            <a:lstStyle/>
            <a:p>
              <a:pPr algn="ctr"/>
              <a:r>
                <a:rPr lang="en-US" sz="2800" dirty="0" err="1" smtClean="0">
                  <a:solidFill>
                    <a:schemeClr val="bg1"/>
                  </a:solidFill>
                </a:rPr>
                <a:t>Analyse</a:t>
              </a:r>
              <a:endParaRPr lang="en-US" sz="2800" dirty="0">
                <a:solidFill>
                  <a:schemeClr val="bg1"/>
                </a:solidFill>
              </a:endParaRPr>
            </a:p>
          </p:txBody>
        </p:sp>
        <p:sp>
          <p:nvSpPr>
            <p:cNvPr id="30" name="TextBox 29"/>
            <p:cNvSpPr txBox="1"/>
            <p:nvPr/>
          </p:nvSpPr>
          <p:spPr>
            <a:xfrm>
              <a:off x="1856158" y="2864133"/>
              <a:ext cx="2116447" cy="461665"/>
            </a:xfrm>
            <a:prstGeom prst="rect">
              <a:avLst/>
            </a:prstGeom>
            <a:noFill/>
          </p:spPr>
          <p:txBody>
            <a:bodyPr wrap="square" rtlCol="0">
              <a:spAutoFit/>
            </a:bodyPr>
            <a:lstStyle/>
            <a:p>
              <a:pPr algn="ctr"/>
              <a:r>
                <a:rPr lang="en-US" sz="2400" dirty="0" smtClean="0">
                  <a:solidFill>
                    <a:schemeClr val="bg1"/>
                  </a:solidFill>
                </a:rPr>
                <a:t>Differentiate</a:t>
              </a:r>
              <a:endParaRPr lang="en-US" sz="2800" dirty="0">
                <a:solidFill>
                  <a:schemeClr val="bg1"/>
                </a:solidFill>
              </a:endParaRPr>
            </a:p>
          </p:txBody>
        </p:sp>
        <p:sp>
          <p:nvSpPr>
            <p:cNvPr id="31" name="TextBox 30"/>
            <p:cNvSpPr txBox="1"/>
            <p:nvPr/>
          </p:nvSpPr>
          <p:spPr>
            <a:xfrm>
              <a:off x="4118825" y="2864150"/>
              <a:ext cx="2116447" cy="523220"/>
            </a:xfrm>
            <a:prstGeom prst="rect">
              <a:avLst/>
            </a:prstGeom>
            <a:noFill/>
          </p:spPr>
          <p:txBody>
            <a:bodyPr wrap="square" rtlCol="0">
              <a:spAutoFit/>
            </a:bodyPr>
            <a:lstStyle/>
            <a:p>
              <a:pPr algn="ctr"/>
              <a:r>
                <a:rPr lang="en-US" sz="2800" dirty="0" smtClean="0">
                  <a:solidFill>
                    <a:schemeClr val="bg1"/>
                  </a:solidFill>
                </a:rPr>
                <a:t>Relate</a:t>
              </a:r>
              <a:endParaRPr lang="en-US" sz="2800" dirty="0">
                <a:solidFill>
                  <a:schemeClr val="bg1"/>
                </a:solidFill>
              </a:endParaRPr>
            </a:p>
          </p:txBody>
        </p:sp>
      </p:grpSp>
      <p:grpSp>
        <p:nvGrpSpPr>
          <p:cNvPr id="45" name="Group 44"/>
          <p:cNvGrpSpPr/>
          <p:nvPr/>
        </p:nvGrpSpPr>
        <p:grpSpPr>
          <a:xfrm>
            <a:off x="2093877" y="1194247"/>
            <a:ext cx="3806372" cy="1135309"/>
            <a:chOff x="2093877" y="1194247"/>
            <a:chExt cx="3806372" cy="1135309"/>
          </a:xfrm>
        </p:grpSpPr>
        <p:sp>
          <p:nvSpPr>
            <p:cNvPr id="32" name="TextBox 31"/>
            <p:cNvSpPr txBox="1"/>
            <p:nvPr/>
          </p:nvSpPr>
          <p:spPr>
            <a:xfrm>
              <a:off x="2214578" y="1200287"/>
              <a:ext cx="2116447" cy="523220"/>
            </a:xfrm>
            <a:prstGeom prst="rect">
              <a:avLst/>
            </a:prstGeom>
            <a:noFill/>
          </p:spPr>
          <p:txBody>
            <a:bodyPr wrap="square" rtlCol="0">
              <a:spAutoFit/>
            </a:bodyPr>
            <a:lstStyle/>
            <a:p>
              <a:pPr algn="ctr"/>
              <a:r>
                <a:rPr lang="en-US" sz="2800" dirty="0" smtClean="0">
                  <a:solidFill>
                    <a:schemeClr val="bg1"/>
                  </a:solidFill>
                </a:rPr>
                <a:t>Evaluate</a:t>
              </a:r>
              <a:endParaRPr lang="en-US" sz="2800" dirty="0">
                <a:solidFill>
                  <a:schemeClr val="bg1"/>
                </a:solidFill>
              </a:endParaRPr>
            </a:p>
          </p:txBody>
        </p:sp>
        <p:sp>
          <p:nvSpPr>
            <p:cNvPr id="33" name="TextBox 32"/>
            <p:cNvSpPr txBox="1"/>
            <p:nvPr/>
          </p:nvSpPr>
          <p:spPr>
            <a:xfrm>
              <a:off x="2093877" y="1793607"/>
              <a:ext cx="2116447" cy="523220"/>
            </a:xfrm>
            <a:prstGeom prst="rect">
              <a:avLst/>
            </a:prstGeom>
            <a:noFill/>
          </p:spPr>
          <p:txBody>
            <a:bodyPr wrap="square" rtlCol="0">
              <a:spAutoFit/>
            </a:bodyPr>
            <a:lstStyle/>
            <a:p>
              <a:pPr algn="ctr"/>
              <a:r>
                <a:rPr lang="en-US" sz="2800" dirty="0" smtClean="0">
                  <a:solidFill>
                    <a:schemeClr val="bg1"/>
                  </a:solidFill>
                </a:rPr>
                <a:t>Attribute</a:t>
              </a:r>
              <a:endParaRPr lang="en-US" sz="2800" dirty="0">
                <a:solidFill>
                  <a:schemeClr val="bg1"/>
                </a:solidFill>
              </a:endParaRPr>
            </a:p>
          </p:txBody>
        </p:sp>
        <p:sp>
          <p:nvSpPr>
            <p:cNvPr id="34" name="TextBox 33"/>
            <p:cNvSpPr txBox="1"/>
            <p:nvPr/>
          </p:nvSpPr>
          <p:spPr>
            <a:xfrm>
              <a:off x="3783802" y="1806336"/>
              <a:ext cx="2116447" cy="523220"/>
            </a:xfrm>
            <a:prstGeom prst="rect">
              <a:avLst/>
            </a:prstGeom>
            <a:noFill/>
          </p:spPr>
          <p:txBody>
            <a:bodyPr wrap="square" rtlCol="0">
              <a:spAutoFit/>
            </a:bodyPr>
            <a:lstStyle/>
            <a:p>
              <a:pPr algn="ctr"/>
              <a:r>
                <a:rPr lang="en-US" sz="2800" dirty="0" smtClean="0">
                  <a:solidFill>
                    <a:schemeClr val="bg1"/>
                  </a:solidFill>
                </a:rPr>
                <a:t>Assess</a:t>
              </a:r>
              <a:endParaRPr lang="en-US" sz="2800" dirty="0">
                <a:solidFill>
                  <a:schemeClr val="bg1"/>
                </a:solidFill>
              </a:endParaRPr>
            </a:p>
          </p:txBody>
        </p:sp>
        <p:sp>
          <p:nvSpPr>
            <p:cNvPr id="35" name="TextBox 34"/>
            <p:cNvSpPr txBox="1"/>
            <p:nvPr/>
          </p:nvSpPr>
          <p:spPr>
            <a:xfrm>
              <a:off x="3682896" y="1194247"/>
              <a:ext cx="2116447" cy="523220"/>
            </a:xfrm>
            <a:prstGeom prst="rect">
              <a:avLst/>
            </a:prstGeom>
            <a:noFill/>
          </p:spPr>
          <p:txBody>
            <a:bodyPr wrap="square" rtlCol="0">
              <a:spAutoFit/>
            </a:bodyPr>
            <a:lstStyle/>
            <a:p>
              <a:pPr algn="ctr"/>
              <a:r>
                <a:rPr lang="en-US" sz="2800" dirty="0" smtClean="0">
                  <a:solidFill>
                    <a:schemeClr val="bg1"/>
                  </a:solidFill>
                </a:rPr>
                <a:t>Rank</a:t>
              </a:r>
              <a:endParaRPr lang="en-US" sz="2800" dirty="0">
                <a:solidFill>
                  <a:schemeClr val="bg1"/>
                </a:solidFill>
              </a:endParaRPr>
            </a:p>
          </p:txBody>
        </p:sp>
      </p:grpSp>
      <p:grpSp>
        <p:nvGrpSpPr>
          <p:cNvPr id="46" name="Group 45"/>
          <p:cNvGrpSpPr/>
          <p:nvPr/>
        </p:nvGrpSpPr>
        <p:grpSpPr>
          <a:xfrm>
            <a:off x="2761982" y="64307"/>
            <a:ext cx="2471135" cy="1135980"/>
            <a:chOff x="2761982" y="64307"/>
            <a:chExt cx="2471135" cy="1135980"/>
          </a:xfrm>
        </p:grpSpPr>
        <p:sp>
          <p:nvSpPr>
            <p:cNvPr id="7" name="Trapezoid 6"/>
            <p:cNvSpPr/>
            <p:nvPr/>
          </p:nvSpPr>
          <p:spPr>
            <a:xfrm>
              <a:off x="2761982" y="83747"/>
              <a:ext cx="2471135" cy="1116540"/>
            </a:xfrm>
            <a:prstGeom prst="trapezoi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TextBox 35"/>
            <p:cNvSpPr txBox="1"/>
            <p:nvPr/>
          </p:nvSpPr>
          <p:spPr>
            <a:xfrm>
              <a:off x="2938293" y="64307"/>
              <a:ext cx="1034271" cy="400110"/>
            </a:xfrm>
            <a:prstGeom prst="rect">
              <a:avLst/>
            </a:prstGeom>
            <a:noFill/>
          </p:spPr>
          <p:txBody>
            <a:bodyPr wrap="square" rtlCol="0">
              <a:spAutoFit/>
            </a:bodyPr>
            <a:lstStyle/>
            <a:p>
              <a:pPr algn="ctr"/>
              <a:r>
                <a:rPr lang="en-US" sz="2000" dirty="0" smtClean="0">
                  <a:solidFill>
                    <a:schemeClr val="bg1"/>
                  </a:solidFill>
                </a:rPr>
                <a:t>Justify</a:t>
              </a:r>
              <a:endParaRPr lang="en-US" sz="2000" dirty="0">
                <a:solidFill>
                  <a:schemeClr val="bg1"/>
                </a:solidFill>
              </a:endParaRPr>
            </a:p>
          </p:txBody>
        </p:sp>
        <p:sp>
          <p:nvSpPr>
            <p:cNvPr id="37" name="TextBox 36"/>
            <p:cNvSpPr txBox="1"/>
            <p:nvPr/>
          </p:nvSpPr>
          <p:spPr>
            <a:xfrm>
              <a:off x="4139952" y="404664"/>
              <a:ext cx="1034271" cy="400110"/>
            </a:xfrm>
            <a:prstGeom prst="rect">
              <a:avLst/>
            </a:prstGeom>
            <a:noFill/>
          </p:spPr>
          <p:txBody>
            <a:bodyPr wrap="square" rtlCol="0">
              <a:spAutoFit/>
            </a:bodyPr>
            <a:lstStyle/>
            <a:p>
              <a:pPr algn="ctr"/>
              <a:r>
                <a:rPr lang="en-US" sz="2000" dirty="0" smtClean="0">
                  <a:solidFill>
                    <a:schemeClr val="bg1"/>
                  </a:solidFill>
                </a:rPr>
                <a:t>Show</a:t>
              </a:r>
              <a:endParaRPr lang="en-US" sz="2000" dirty="0">
                <a:solidFill>
                  <a:schemeClr val="bg1"/>
                </a:solidFill>
              </a:endParaRPr>
            </a:p>
          </p:txBody>
        </p:sp>
        <p:sp>
          <p:nvSpPr>
            <p:cNvPr id="38" name="TextBox 37"/>
            <p:cNvSpPr txBox="1"/>
            <p:nvPr/>
          </p:nvSpPr>
          <p:spPr>
            <a:xfrm>
              <a:off x="2783195" y="788447"/>
              <a:ext cx="1389433" cy="400110"/>
            </a:xfrm>
            <a:prstGeom prst="rect">
              <a:avLst/>
            </a:prstGeom>
            <a:noFill/>
          </p:spPr>
          <p:txBody>
            <a:bodyPr wrap="square" rtlCol="0">
              <a:spAutoFit/>
            </a:bodyPr>
            <a:lstStyle/>
            <a:p>
              <a:pPr algn="ctr"/>
              <a:r>
                <a:rPr lang="en-US" sz="2000" dirty="0" smtClean="0">
                  <a:solidFill>
                    <a:schemeClr val="bg1"/>
                  </a:solidFill>
                </a:rPr>
                <a:t>Investigate</a:t>
              </a:r>
              <a:endParaRPr lang="en-US" sz="2000" dirty="0">
                <a:solidFill>
                  <a:schemeClr val="bg1"/>
                </a:solidFill>
              </a:endParaRPr>
            </a:p>
          </p:txBody>
        </p:sp>
        <p:sp>
          <p:nvSpPr>
            <p:cNvPr id="39" name="TextBox 38"/>
            <p:cNvSpPr txBox="1"/>
            <p:nvPr/>
          </p:nvSpPr>
          <p:spPr>
            <a:xfrm>
              <a:off x="4172629" y="788447"/>
              <a:ext cx="1034271" cy="400110"/>
            </a:xfrm>
            <a:prstGeom prst="rect">
              <a:avLst/>
            </a:prstGeom>
            <a:noFill/>
          </p:spPr>
          <p:txBody>
            <a:bodyPr wrap="square" rtlCol="0">
              <a:spAutoFit/>
            </a:bodyPr>
            <a:lstStyle/>
            <a:p>
              <a:pPr algn="ctr"/>
              <a:r>
                <a:rPr lang="en-US" sz="2000" dirty="0" smtClean="0">
                  <a:solidFill>
                    <a:schemeClr val="bg1"/>
                  </a:solidFill>
                </a:rPr>
                <a:t>Predict</a:t>
              </a:r>
              <a:endParaRPr lang="en-US" sz="2000" dirty="0">
                <a:solidFill>
                  <a:schemeClr val="bg1"/>
                </a:solidFill>
              </a:endParaRPr>
            </a:p>
          </p:txBody>
        </p:sp>
        <p:sp>
          <p:nvSpPr>
            <p:cNvPr id="40" name="TextBox 39"/>
            <p:cNvSpPr txBox="1"/>
            <p:nvPr/>
          </p:nvSpPr>
          <p:spPr>
            <a:xfrm>
              <a:off x="2812841" y="404664"/>
              <a:ext cx="1518184" cy="369332"/>
            </a:xfrm>
            <a:prstGeom prst="rect">
              <a:avLst/>
            </a:prstGeom>
            <a:noFill/>
          </p:spPr>
          <p:txBody>
            <a:bodyPr wrap="square" rtlCol="0">
              <a:spAutoFit/>
            </a:bodyPr>
            <a:lstStyle/>
            <a:p>
              <a:pPr algn="ctr"/>
              <a:r>
                <a:rPr lang="en-US" dirty="0" err="1" smtClean="0">
                  <a:solidFill>
                    <a:schemeClr val="bg1"/>
                  </a:solidFill>
                </a:rPr>
                <a:t>Hypothesise</a:t>
              </a:r>
              <a:endParaRPr lang="en-US" sz="2000" dirty="0">
                <a:solidFill>
                  <a:schemeClr val="bg1"/>
                </a:solidFill>
              </a:endParaRPr>
            </a:p>
          </p:txBody>
        </p:sp>
      </p:grpSp>
      <p:grpSp>
        <p:nvGrpSpPr>
          <p:cNvPr id="49" name="Group 48"/>
          <p:cNvGrpSpPr/>
          <p:nvPr/>
        </p:nvGrpSpPr>
        <p:grpSpPr>
          <a:xfrm>
            <a:off x="5280128" y="56707"/>
            <a:ext cx="1398911" cy="470920"/>
            <a:chOff x="5495588" y="90727"/>
            <a:chExt cx="1398911" cy="470920"/>
          </a:xfrm>
        </p:grpSpPr>
        <p:sp>
          <p:nvSpPr>
            <p:cNvPr id="47" name="Rounded Rectangular Callout 46"/>
            <p:cNvSpPr/>
            <p:nvPr/>
          </p:nvSpPr>
          <p:spPr>
            <a:xfrm>
              <a:off x="5516064" y="136087"/>
              <a:ext cx="1378435" cy="425560"/>
            </a:xfrm>
            <a:prstGeom prst="wedgeRoundRectCallout">
              <a:avLst>
                <a:gd name="adj1" fmla="val -68731"/>
                <a:gd name="adj2" fmla="val -4120"/>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TextBox 47"/>
            <p:cNvSpPr txBox="1"/>
            <p:nvPr/>
          </p:nvSpPr>
          <p:spPr>
            <a:xfrm>
              <a:off x="5495588" y="90727"/>
              <a:ext cx="1376233" cy="461665"/>
            </a:xfrm>
            <a:prstGeom prst="rect">
              <a:avLst/>
            </a:prstGeom>
            <a:noFill/>
          </p:spPr>
          <p:txBody>
            <a:bodyPr wrap="square" rtlCol="0">
              <a:spAutoFit/>
            </a:bodyPr>
            <a:lstStyle/>
            <a:p>
              <a:pPr algn="ctr"/>
              <a:r>
                <a:rPr lang="en-US" sz="2400" dirty="0" smtClean="0"/>
                <a:t>Creating</a:t>
              </a:r>
              <a:endParaRPr lang="en-US" sz="2400" dirty="0"/>
            </a:p>
          </p:txBody>
        </p:sp>
      </p:grpSp>
      <p:grpSp>
        <p:nvGrpSpPr>
          <p:cNvPr id="51" name="Group 50"/>
          <p:cNvGrpSpPr/>
          <p:nvPr/>
        </p:nvGrpSpPr>
        <p:grpSpPr>
          <a:xfrm>
            <a:off x="625990" y="1246547"/>
            <a:ext cx="1646688" cy="830997"/>
            <a:chOff x="5495588" y="90727"/>
            <a:chExt cx="1398911" cy="830997"/>
          </a:xfrm>
        </p:grpSpPr>
        <p:sp>
          <p:nvSpPr>
            <p:cNvPr id="52" name="Rounded Rectangular Callout 51"/>
            <p:cNvSpPr/>
            <p:nvPr/>
          </p:nvSpPr>
          <p:spPr>
            <a:xfrm>
              <a:off x="5516064" y="136087"/>
              <a:ext cx="1378435" cy="425560"/>
            </a:xfrm>
            <a:prstGeom prst="wedgeRoundRectCallout">
              <a:avLst>
                <a:gd name="adj1" fmla="val 65360"/>
                <a:gd name="adj2" fmla="val -12114"/>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3" name="TextBox 52"/>
            <p:cNvSpPr txBox="1"/>
            <p:nvPr/>
          </p:nvSpPr>
          <p:spPr>
            <a:xfrm>
              <a:off x="5495588" y="90727"/>
              <a:ext cx="1376233" cy="830997"/>
            </a:xfrm>
            <a:prstGeom prst="rect">
              <a:avLst/>
            </a:prstGeom>
            <a:noFill/>
          </p:spPr>
          <p:txBody>
            <a:bodyPr wrap="square" rtlCol="0">
              <a:spAutoFit/>
            </a:bodyPr>
            <a:lstStyle/>
            <a:p>
              <a:pPr algn="ctr"/>
              <a:r>
                <a:rPr lang="en-US" sz="2400" dirty="0" smtClean="0"/>
                <a:t>Evaluating</a:t>
              </a:r>
              <a:endParaRPr lang="en-US" sz="2400" dirty="0"/>
            </a:p>
          </p:txBody>
        </p:sp>
      </p:grpSp>
      <p:grpSp>
        <p:nvGrpSpPr>
          <p:cNvPr id="54" name="Group 53"/>
          <p:cNvGrpSpPr/>
          <p:nvPr/>
        </p:nvGrpSpPr>
        <p:grpSpPr>
          <a:xfrm>
            <a:off x="6327218" y="2310133"/>
            <a:ext cx="1646688" cy="470920"/>
            <a:chOff x="5495588" y="90727"/>
            <a:chExt cx="1398911" cy="470920"/>
          </a:xfrm>
        </p:grpSpPr>
        <p:sp>
          <p:nvSpPr>
            <p:cNvPr id="55" name="Rounded Rectangular Callout 54"/>
            <p:cNvSpPr/>
            <p:nvPr/>
          </p:nvSpPr>
          <p:spPr>
            <a:xfrm>
              <a:off x="5516064" y="136087"/>
              <a:ext cx="1378435" cy="425560"/>
            </a:xfrm>
            <a:prstGeom prst="wedgeRoundRectCallout">
              <a:avLst>
                <a:gd name="adj1" fmla="val -68822"/>
                <a:gd name="adj2" fmla="val -1455"/>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6" name="TextBox 55"/>
            <p:cNvSpPr txBox="1"/>
            <p:nvPr/>
          </p:nvSpPr>
          <p:spPr>
            <a:xfrm>
              <a:off x="5495588" y="90727"/>
              <a:ext cx="1376233" cy="461665"/>
            </a:xfrm>
            <a:prstGeom prst="rect">
              <a:avLst/>
            </a:prstGeom>
            <a:noFill/>
          </p:spPr>
          <p:txBody>
            <a:bodyPr wrap="square" rtlCol="0">
              <a:spAutoFit/>
            </a:bodyPr>
            <a:lstStyle/>
            <a:p>
              <a:pPr algn="ctr"/>
              <a:r>
                <a:rPr lang="en-US" sz="2400" dirty="0" err="1" smtClean="0"/>
                <a:t>Analysing</a:t>
              </a:r>
              <a:endParaRPr lang="en-US" sz="2400" dirty="0"/>
            </a:p>
          </p:txBody>
        </p:sp>
      </p:grpSp>
      <p:grpSp>
        <p:nvGrpSpPr>
          <p:cNvPr id="57" name="Group 56"/>
          <p:cNvGrpSpPr/>
          <p:nvPr/>
        </p:nvGrpSpPr>
        <p:grpSpPr>
          <a:xfrm>
            <a:off x="0" y="3144328"/>
            <a:ext cx="1268798" cy="470920"/>
            <a:chOff x="5487163" y="90727"/>
            <a:chExt cx="1384658" cy="470920"/>
          </a:xfrm>
        </p:grpSpPr>
        <p:sp>
          <p:nvSpPr>
            <p:cNvPr id="58" name="Rounded Rectangular Callout 57"/>
            <p:cNvSpPr/>
            <p:nvPr/>
          </p:nvSpPr>
          <p:spPr>
            <a:xfrm>
              <a:off x="5487163" y="136087"/>
              <a:ext cx="1378435" cy="425560"/>
            </a:xfrm>
            <a:prstGeom prst="wedgeRoundRectCallout">
              <a:avLst>
                <a:gd name="adj1" fmla="val 69225"/>
                <a:gd name="adj2" fmla="val 59836"/>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9" name="TextBox 58"/>
            <p:cNvSpPr txBox="1"/>
            <p:nvPr/>
          </p:nvSpPr>
          <p:spPr>
            <a:xfrm>
              <a:off x="5495588" y="90727"/>
              <a:ext cx="1376233" cy="400110"/>
            </a:xfrm>
            <a:prstGeom prst="rect">
              <a:avLst/>
            </a:prstGeom>
            <a:noFill/>
          </p:spPr>
          <p:txBody>
            <a:bodyPr wrap="square" rtlCol="0">
              <a:spAutoFit/>
            </a:bodyPr>
            <a:lstStyle/>
            <a:p>
              <a:pPr algn="ctr"/>
              <a:r>
                <a:rPr lang="en-US" sz="2000" dirty="0" smtClean="0"/>
                <a:t>Applying</a:t>
              </a:r>
              <a:endParaRPr lang="en-US" sz="2400" dirty="0"/>
            </a:p>
          </p:txBody>
        </p:sp>
      </p:grpSp>
      <p:grpSp>
        <p:nvGrpSpPr>
          <p:cNvPr id="60" name="Group 59"/>
          <p:cNvGrpSpPr/>
          <p:nvPr/>
        </p:nvGrpSpPr>
        <p:grpSpPr>
          <a:xfrm>
            <a:off x="7188479" y="4238851"/>
            <a:ext cx="1920643" cy="470920"/>
            <a:chOff x="5467897" y="90727"/>
            <a:chExt cx="1403924" cy="470920"/>
          </a:xfrm>
        </p:grpSpPr>
        <p:sp>
          <p:nvSpPr>
            <p:cNvPr id="61" name="Rounded Rectangular Callout 60"/>
            <p:cNvSpPr/>
            <p:nvPr/>
          </p:nvSpPr>
          <p:spPr>
            <a:xfrm>
              <a:off x="5467897" y="136087"/>
              <a:ext cx="1378435" cy="425560"/>
            </a:xfrm>
            <a:prstGeom prst="wedgeRoundRectCallout">
              <a:avLst>
                <a:gd name="adj1" fmla="val -50652"/>
                <a:gd name="adj2" fmla="val 94478"/>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2" name="TextBox 61"/>
            <p:cNvSpPr txBox="1"/>
            <p:nvPr/>
          </p:nvSpPr>
          <p:spPr>
            <a:xfrm>
              <a:off x="5495588" y="90727"/>
              <a:ext cx="1376233" cy="400110"/>
            </a:xfrm>
            <a:prstGeom prst="rect">
              <a:avLst/>
            </a:prstGeom>
            <a:noFill/>
          </p:spPr>
          <p:txBody>
            <a:bodyPr wrap="square" rtlCol="0">
              <a:spAutoFit/>
            </a:bodyPr>
            <a:lstStyle/>
            <a:p>
              <a:pPr algn="ctr"/>
              <a:r>
                <a:rPr lang="en-US" sz="2000" dirty="0" smtClean="0"/>
                <a:t>Understanding</a:t>
              </a:r>
              <a:endParaRPr lang="en-US" sz="2200" dirty="0"/>
            </a:p>
          </p:txBody>
        </p:sp>
      </p:grpSp>
      <p:grpSp>
        <p:nvGrpSpPr>
          <p:cNvPr id="63" name="Group 62"/>
          <p:cNvGrpSpPr/>
          <p:nvPr/>
        </p:nvGrpSpPr>
        <p:grpSpPr>
          <a:xfrm>
            <a:off x="7329041" y="5003624"/>
            <a:ext cx="1845624" cy="470920"/>
            <a:chOff x="5467897" y="90727"/>
            <a:chExt cx="1403924" cy="470920"/>
          </a:xfrm>
        </p:grpSpPr>
        <p:sp>
          <p:nvSpPr>
            <p:cNvPr id="64" name="Rounded Rectangular Callout 63"/>
            <p:cNvSpPr/>
            <p:nvPr/>
          </p:nvSpPr>
          <p:spPr>
            <a:xfrm>
              <a:off x="5467897" y="136087"/>
              <a:ext cx="1378435" cy="425560"/>
            </a:xfrm>
            <a:prstGeom prst="wedgeRoundRectCallout">
              <a:avLst>
                <a:gd name="adj1" fmla="val -38870"/>
                <a:gd name="adj2" fmla="val 89148"/>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5" name="TextBox 64"/>
            <p:cNvSpPr txBox="1"/>
            <p:nvPr/>
          </p:nvSpPr>
          <p:spPr>
            <a:xfrm>
              <a:off x="5495588" y="90727"/>
              <a:ext cx="1376233" cy="400110"/>
            </a:xfrm>
            <a:prstGeom prst="rect">
              <a:avLst/>
            </a:prstGeom>
            <a:noFill/>
          </p:spPr>
          <p:txBody>
            <a:bodyPr wrap="square" rtlCol="0">
              <a:spAutoFit/>
            </a:bodyPr>
            <a:lstStyle/>
            <a:p>
              <a:pPr algn="ctr"/>
              <a:r>
                <a:rPr lang="en-US" sz="2000" dirty="0" smtClean="0"/>
                <a:t>Remembering</a:t>
              </a:r>
              <a:endParaRPr lang="en-US" sz="2200" dirty="0"/>
            </a:p>
          </p:txBody>
        </p:sp>
      </p:grpSp>
      <p:sp>
        <p:nvSpPr>
          <p:cNvPr id="66" name="TextBox 65"/>
          <p:cNvSpPr txBox="1"/>
          <p:nvPr/>
        </p:nvSpPr>
        <p:spPr>
          <a:xfrm>
            <a:off x="3969777" y="44624"/>
            <a:ext cx="1034271" cy="400110"/>
          </a:xfrm>
          <a:prstGeom prst="rect">
            <a:avLst/>
          </a:prstGeom>
          <a:noFill/>
        </p:spPr>
        <p:txBody>
          <a:bodyPr wrap="square" rtlCol="0">
            <a:spAutoFit/>
          </a:bodyPr>
          <a:lstStyle/>
          <a:p>
            <a:pPr algn="ctr"/>
            <a:r>
              <a:rPr lang="en-US" sz="2000" dirty="0" smtClean="0">
                <a:solidFill>
                  <a:schemeClr val="bg1"/>
                </a:solidFill>
              </a:rPr>
              <a:t>Suggest</a:t>
            </a:r>
            <a:endParaRPr lang="en-US" sz="2000" dirty="0">
              <a:solidFill>
                <a:schemeClr val="bg1"/>
              </a:solidFill>
            </a:endParaRPr>
          </a:p>
        </p:txBody>
      </p:sp>
    </p:spTree>
    <p:extLst>
      <p:ext uri="{BB962C8B-B14F-4D97-AF65-F5344CB8AC3E}">
        <p14:creationId xmlns:p14="http://schemas.microsoft.com/office/powerpoint/2010/main" val="3103872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09330"/>
            <a:ext cx="8229600" cy="1143000"/>
          </a:xfrm>
        </p:spPr>
        <p:txBody>
          <a:bodyPr/>
          <a:lstStyle/>
          <a:p>
            <a:r>
              <a:rPr lang="en-US" dirty="0" smtClean="0">
                <a:latin typeface="Arial" charset="0"/>
              </a:rPr>
              <a:t>Developing fluency in Speaking</a:t>
            </a:r>
            <a:endParaRPr lang="en-US" dirty="0">
              <a:latin typeface="Arial" charset="0"/>
            </a:endParaRPr>
          </a:p>
        </p:txBody>
      </p:sp>
      <p:sp>
        <p:nvSpPr>
          <p:cNvPr id="11268" name="Footer Placeholder 3"/>
          <p:cNvSpPr>
            <a:spLocks noGrp="1"/>
          </p:cNvSpPr>
          <p:nvPr>
            <p:ph type="ftr" sz="quarter" idx="4294967295"/>
          </p:nvPr>
        </p:nvSpPr>
        <p:spPr>
          <a:xfrm>
            <a:off x="3124200" y="6356350"/>
            <a:ext cx="2895600" cy="365125"/>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100">
                <a:solidFill>
                  <a:schemeClr val="tx1"/>
                </a:solidFill>
                <a:latin typeface="Arial" charset="0"/>
                <a:ea typeface="ＭＳ Ｐゴシック" charset="0"/>
              </a:defRPr>
            </a:lvl1pPr>
            <a:lvl2pPr marL="742950" indent="-285750" eaLnBrk="0" hangingPunct="0">
              <a:defRPr sz="2100">
                <a:solidFill>
                  <a:schemeClr val="tx1"/>
                </a:solidFill>
                <a:latin typeface="Arial" charset="0"/>
                <a:ea typeface="ＭＳ Ｐゴシック" charset="0"/>
              </a:defRPr>
            </a:lvl2pPr>
            <a:lvl3pPr marL="1143000" indent="-228600" eaLnBrk="0" hangingPunct="0">
              <a:defRPr sz="2100">
                <a:solidFill>
                  <a:schemeClr val="tx1"/>
                </a:solidFill>
                <a:latin typeface="Arial" charset="0"/>
                <a:ea typeface="ＭＳ Ｐゴシック" charset="0"/>
              </a:defRPr>
            </a:lvl3pPr>
            <a:lvl4pPr marL="1600200" indent="-228600" eaLnBrk="0" hangingPunct="0">
              <a:defRPr sz="2100">
                <a:solidFill>
                  <a:schemeClr val="tx1"/>
                </a:solidFill>
                <a:latin typeface="Arial" charset="0"/>
                <a:ea typeface="ＭＳ Ｐゴシック" charset="0"/>
              </a:defRPr>
            </a:lvl4pPr>
            <a:lvl5pPr marL="2057400" indent="-228600" eaLnBrk="0" hangingPunct="0">
              <a:defRPr sz="2100">
                <a:solidFill>
                  <a:schemeClr val="tx1"/>
                </a:solidFill>
                <a:latin typeface="Arial" charset="0"/>
                <a:ea typeface="ＭＳ Ｐゴシック" charset="0"/>
              </a:defRPr>
            </a:lvl5pPr>
            <a:lvl6pPr marL="2514600" indent="-228600" eaLnBrk="0" fontAlgn="base" hangingPunct="0">
              <a:spcBef>
                <a:spcPct val="0"/>
              </a:spcBef>
              <a:spcAft>
                <a:spcPct val="0"/>
              </a:spcAft>
              <a:defRPr sz="2100">
                <a:solidFill>
                  <a:schemeClr val="tx1"/>
                </a:solidFill>
                <a:latin typeface="Arial" charset="0"/>
                <a:ea typeface="ＭＳ Ｐゴシック" charset="0"/>
              </a:defRPr>
            </a:lvl6pPr>
            <a:lvl7pPr marL="2971800" indent="-228600" eaLnBrk="0" fontAlgn="base" hangingPunct="0">
              <a:spcBef>
                <a:spcPct val="0"/>
              </a:spcBef>
              <a:spcAft>
                <a:spcPct val="0"/>
              </a:spcAft>
              <a:defRPr sz="2100">
                <a:solidFill>
                  <a:schemeClr val="tx1"/>
                </a:solidFill>
                <a:latin typeface="Arial" charset="0"/>
                <a:ea typeface="ＭＳ Ｐゴシック" charset="0"/>
              </a:defRPr>
            </a:lvl7pPr>
            <a:lvl8pPr marL="3429000" indent="-228600" eaLnBrk="0" fontAlgn="base" hangingPunct="0">
              <a:spcBef>
                <a:spcPct val="0"/>
              </a:spcBef>
              <a:spcAft>
                <a:spcPct val="0"/>
              </a:spcAft>
              <a:defRPr sz="2100">
                <a:solidFill>
                  <a:schemeClr val="tx1"/>
                </a:solidFill>
                <a:latin typeface="Arial" charset="0"/>
                <a:ea typeface="ＭＳ Ｐゴシック" charset="0"/>
              </a:defRPr>
            </a:lvl8pPr>
            <a:lvl9pPr marL="3886200" indent="-228600" eaLnBrk="0" fontAlgn="base" hangingPunct="0">
              <a:spcBef>
                <a:spcPct val="0"/>
              </a:spcBef>
              <a:spcAft>
                <a:spcPct val="0"/>
              </a:spcAft>
              <a:defRPr sz="2100">
                <a:solidFill>
                  <a:schemeClr val="tx1"/>
                </a:solidFill>
                <a:latin typeface="Arial" charset="0"/>
                <a:ea typeface="ＭＳ Ｐゴシック" charset="0"/>
              </a:defRPr>
            </a:lvl9pPr>
          </a:lstStyle>
          <a:p>
            <a:pPr eaLnBrk="1" hangingPunct="1"/>
            <a:r>
              <a:rPr lang="en-GB" sz="1200">
                <a:solidFill>
                  <a:srgbClr val="FFFFFF"/>
                </a:solidFill>
              </a:rPr>
              <a:t>www.britishcouncil.org</a:t>
            </a:r>
          </a:p>
        </p:txBody>
      </p:sp>
      <p:sp>
        <p:nvSpPr>
          <p:cNvPr id="11269" name="Slide Number Placeholder 4"/>
          <p:cNvSpPr>
            <a:spLocks noGrp="1"/>
          </p:cNvSpPr>
          <p:nvPr>
            <p:ph type="sldNum" sz="quarter" idx="4294967295"/>
          </p:nvPr>
        </p:nvSpPr>
        <p:spPr>
          <a:xfrm>
            <a:off x="6553200" y="6356350"/>
            <a:ext cx="2133600" cy="365125"/>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100">
                <a:solidFill>
                  <a:schemeClr val="tx1"/>
                </a:solidFill>
                <a:latin typeface="Arial" charset="0"/>
                <a:ea typeface="ＭＳ Ｐゴシック" charset="0"/>
              </a:defRPr>
            </a:lvl1pPr>
            <a:lvl2pPr marL="742950" indent="-285750" eaLnBrk="0" hangingPunct="0">
              <a:defRPr sz="2100">
                <a:solidFill>
                  <a:schemeClr val="tx1"/>
                </a:solidFill>
                <a:latin typeface="Arial" charset="0"/>
                <a:ea typeface="ＭＳ Ｐゴシック" charset="0"/>
              </a:defRPr>
            </a:lvl2pPr>
            <a:lvl3pPr marL="1143000" indent="-228600" eaLnBrk="0" hangingPunct="0">
              <a:defRPr sz="2100">
                <a:solidFill>
                  <a:schemeClr val="tx1"/>
                </a:solidFill>
                <a:latin typeface="Arial" charset="0"/>
                <a:ea typeface="ＭＳ Ｐゴシック" charset="0"/>
              </a:defRPr>
            </a:lvl3pPr>
            <a:lvl4pPr marL="1600200" indent="-228600" eaLnBrk="0" hangingPunct="0">
              <a:defRPr sz="2100">
                <a:solidFill>
                  <a:schemeClr val="tx1"/>
                </a:solidFill>
                <a:latin typeface="Arial" charset="0"/>
                <a:ea typeface="ＭＳ Ｐゴシック" charset="0"/>
              </a:defRPr>
            </a:lvl4pPr>
            <a:lvl5pPr marL="2057400" indent="-228600" eaLnBrk="0" hangingPunct="0">
              <a:defRPr sz="2100">
                <a:solidFill>
                  <a:schemeClr val="tx1"/>
                </a:solidFill>
                <a:latin typeface="Arial" charset="0"/>
                <a:ea typeface="ＭＳ Ｐゴシック" charset="0"/>
              </a:defRPr>
            </a:lvl5pPr>
            <a:lvl6pPr marL="2514600" indent="-228600" eaLnBrk="0" fontAlgn="base" hangingPunct="0">
              <a:spcBef>
                <a:spcPct val="0"/>
              </a:spcBef>
              <a:spcAft>
                <a:spcPct val="0"/>
              </a:spcAft>
              <a:defRPr sz="2100">
                <a:solidFill>
                  <a:schemeClr val="tx1"/>
                </a:solidFill>
                <a:latin typeface="Arial" charset="0"/>
                <a:ea typeface="ＭＳ Ｐゴシック" charset="0"/>
              </a:defRPr>
            </a:lvl6pPr>
            <a:lvl7pPr marL="2971800" indent="-228600" eaLnBrk="0" fontAlgn="base" hangingPunct="0">
              <a:spcBef>
                <a:spcPct val="0"/>
              </a:spcBef>
              <a:spcAft>
                <a:spcPct val="0"/>
              </a:spcAft>
              <a:defRPr sz="2100">
                <a:solidFill>
                  <a:schemeClr val="tx1"/>
                </a:solidFill>
                <a:latin typeface="Arial" charset="0"/>
                <a:ea typeface="ＭＳ Ｐゴシック" charset="0"/>
              </a:defRPr>
            </a:lvl7pPr>
            <a:lvl8pPr marL="3429000" indent="-228600" eaLnBrk="0" fontAlgn="base" hangingPunct="0">
              <a:spcBef>
                <a:spcPct val="0"/>
              </a:spcBef>
              <a:spcAft>
                <a:spcPct val="0"/>
              </a:spcAft>
              <a:defRPr sz="2100">
                <a:solidFill>
                  <a:schemeClr val="tx1"/>
                </a:solidFill>
                <a:latin typeface="Arial" charset="0"/>
                <a:ea typeface="ＭＳ Ｐゴシック" charset="0"/>
              </a:defRPr>
            </a:lvl8pPr>
            <a:lvl9pPr marL="3886200" indent="-228600" eaLnBrk="0" fontAlgn="base" hangingPunct="0">
              <a:spcBef>
                <a:spcPct val="0"/>
              </a:spcBef>
              <a:spcAft>
                <a:spcPct val="0"/>
              </a:spcAft>
              <a:defRPr sz="2100">
                <a:solidFill>
                  <a:schemeClr val="tx1"/>
                </a:solidFill>
                <a:latin typeface="Arial" charset="0"/>
                <a:ea typeface="ＭＳ Ｐゴシック" charset="0"/>
              </a:defRPr>
            </a:lvl9pPr>
          </a:lstStyle>
          <a:p>
            <a:pPr eaLnBrk="1" hangingPunct="1"/>
            <a:fld id="{9881A472-D40B-9942-AA9B-A12A9942CF35}" type="slidenum">
              <a:rPr lang="en-GB" sz="1200">
                <a:solidFill>
                  <a:srgbClr val="FFFFFF"/>
                </a:solidFill>
              </a:rPr>
              <a:pPr eaLnBrk="1" hangingPunct="1"/>
              <a:t>9</a:t>
            </a:fld>
            <a:endParaRPr lang="en-GB" sz="1200">
              <a:solidFill>
                <a:srgbClr val="FFFFFF"/>
              </a:solidFill>
            </a:endParaRPr>
          </a:p>
        </p:txBody>
      </p:sp>
      <p:grpSp>
        <p:nvGrpSpPr>
          <p:cNvPr id="4" name="Group 3"/>
          <p:cNvGrpSpPr/>
          <p:nvPr/>
        </p:nvGrpSpPr>
        <p:grpSpPr>
          <a:xfrm>
            <a:off x="423318" y="847488"/>
            <a:ext cx="1646244" cy="590121"/>
            <a:chOff x="423318" y="958024"/>
            <a:chExt cx="1646244" cy="461665"/>
          </a:xfrm>
        </p:grpSpPr>
        <p:sp>
          <p:nvSpPr>
            <p:cNvPr id="2" name="Rectangle 1"/>
            <p:cNvSpPr/>
            <p:nvPr/>
          </p:nvSpPr>
          <p:spPr>
            <a:xfrm>
              <a:off x="457200" y="964177"/>
              <a:ext cx="1541810" cy="3762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423318" y="958024"/>
              <a:ext cx="1646244" cy="461665"/>
            </a:xfrm>
            <a:prstGeom prst="rect">
              <a:avLst/>
            </a:prstGeom>
            <a:noFill/>
          </p:spPr>
          <p:txBody>
            <a:bodyPr wrap="square" rtlCol="0">
              <a:spAutoFit/>
            </a:bodyPr>
            <a:lstStyle/>
            <a:p>
              <a:r>
                <a:rPr lang="en-US" sz="2400" dirty="0" smtClean="0">
                  <a:solidFill>
                    <a:srgbClr val="FFFFFF"/>
                  </a:solidFill>
                </a:rPr>
                <a:t>Describing</a:t>
              </a:r>
              <a:endParaRPr lang="en-US" sz="2400" dirty="0">
                <a:solidFill>
                  <a:srgbClr val="FFFFFF"/>
                </a:solidFill>
              </a:endParaRPr>
            </a:p>
          </p:txBody>
        </p:sp>
      </p:grpSp>
      <p:grpSp>
        <p:nvGrpSpPr>
          <p:cNvPr id="9" name="Group 8"/>
          <p:cNvGrpSpPr/>
          <p:nvPr/>
        </p:nvGrpSpPr>
        <p:grpSpPr>
          <a:xfrm>
            <a:off x="738016" y="1424281"/>
            <a:ext cx="1319320" cy="388020"/>
            <a:chOff x="423318" y="893631"/>
            <a:chExt cx="1646244" cy="388020"/>
          </a:xfrm>
        </p:grpSpPr>
        <p:sp>
          <p:nvSpPr>
            <p:cNvPr id="10" name="Rectangle 9"/>
            <p:cNvSpPr/>
            <p:nvPr/>
          </p:nvSpPr>
          <p:spPr>
            <a:xfrm>
              <a:off x="457199" y="905387"/>
              <a:ext cx="1541810" cy="3762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23318" y="893631"/>
              <a:ext cx="1646244" cy="369332"/>
            </a:xfrm>
            <a:prstGeom prst="rect">
              <a:avLst/>
            </a:prstGeom>
            <a:noFill/>
          </p:spPr>
          <p:txBody>
            <a:bodyPr wrap="square" rtlCol="0">
              <a:spAutoFit/>
            </a:bodyPr>
            <a:lstStyle/>
            <a:p>
              <a:r>
                <a:rPr lang="en-US" dirty="0">
                  <a:solidFill>
                    <a:srgbClr val="FFFFFF"/>
                  </a:solidFill>
                </a:rPr>
                <a:t>C</a:t>
              </a:r>
              <a:r>
                <a:rPr lang="en-US" dirty="0" smtClean="0">
                  <a:solidFill>
                    <a:srgbClr val="FFFFFF"/>
                  </a:solidFill>
                </a:rPr>
                <a:t>hoosing</a:t>
              </a:r>
              <a:endParaRPr lang="en-US" dirty="0">
                <a:solidFill>
                  <a:srgbClr val="FFFFFF"/>
                </a:solidFill>
              </a:endParaRPr>
            </a:p>
          </p:txBody>
        </p:sp>
      </p:grpSp>
      <p:grpSp>
        <p:nvGrpSpPr>
          <p:cNvPr id="12" name="Group 11"/>
          <p:cNvGrpSpPr/>
          <p:nvPr/>
        </p:nvGrpSpPr>
        <p:grpSpPr>
          <a:xfrm>
            <a:off x="738016" y="1905911"/>
            <a:ext cx="1319320" cy="388020"/>
            <a:chOff x="423318" y="893631"/>
            <a:chExt cx="1646244" cy="388020"/>
          </a:xfrm>
        </p:grpSpPr>
        <p:sp>
          <p:nvSpPr>
            <p:cNvPr id="13" name="Rectangle 12"/>
            <p:cNvSpPr/>
            <p:nvPr/>
          </p:nvSpPr>
          <p:spPr>
            <a:xfrm>
              <a:off x="457199" y="905387"/>
              <a:ext cx="1541810" cy="3762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423318" y="893631"/>
              <a:ext cx="1646244" cy="369332"/>
            </a:xfrm>
            <a:prstGeom prst="rect">
              <a:avLst/>
            </a:prstGeom>
            <a:noFill/>
          </p:spPr>
          <p:txBody>
            <a:bodyPr wrap="square" rtlCol="0">
              <a:spAutoFit/>
            </a:bodyPr>
            <a:lstStyle/>
            <a:p>
              <a:r>
                <a:rPr lang="en-US" dirty="0" smtClean="0">
                  <a:solidFill>
                    <a:srgbClr val="FFFFFF"/>
                  </a:solidFill>
                </a:rPr>
                <a:t>Listing</a:t>
              </a:r>
              <a:endParaRPr lang="en-US" dirty="0">
                <a:solidFill>
                  <a:srgbClr val="FFFFFF"/>
                </a:solidFill>
              </a:endParaRPr>
            </a:p>
          </p:txBody>
        </p:sp>
      </p:grpSp>
      <p:grpSp>
        <p:nvGrpSpPr>
          <p:cNvPr id="15" name="Group 14"/>
          <p:cNvGrpSpPr/>
          <p:nvPr/>
        </p:nvGrpSpPr>
        <p:grpSpPr>
          <a:xfrm>
            <a:off x="738016" y="2380611"/>
            <a:ext cx="1319320" cy="388020"/>
            <a:chOff x="423318" y="893631"/>
            <a:chExt cx="1646244" cy="388020"/>
          </a:xfrm>
        </p:grpSpPr>
        <p:sp>
          <p:nvSpPr>
            <p:cNvPr id="16" name="Rectangle 15"/>
            <p:cNvSpPr/>
            <p:nvPr/>
          </p:nvSpPr>
          <p:spPr>
            <a:xfrm>
              <a:off x="457199" y="905387"/>
              <a:ext cx="1541810" cy="3762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23318" y="893631"/>
              <a:ext cx="1646244" cy="369332"/>
            </a:xfrm>
            <a:prstGeom prst="rect">
              <a:avLst/>
            </a:prstGeom>
            <a:noFill/>
          </p:spPr>
          <p:txBody>
            <a:bodyPr wrap="square" rtlCol="0">
              <a:spAutoFit/>
            </a:bodyPr>
            <a:lstStyle/>
            <a:p>
              <a:r>
                <a:rPr lang="en-US" dirty="0" smtClean="0">
                  <a:solidFill>
                    <a:srgbClr val="FFFFFF"/>
                  </a:solidFill>
                </a:rPr>
                <a:t>Defining</a:t>
              </a:r>
              <a:endParaRPr lang="en-US" dirty="0">
                <a:solidFill>
                  <a:srgbClr val="FFFFFF"/>
                </a:solidFill>
              </a:endParaRPr>
            </a:p>
          </p:txBody>
        </p:sp>
      </p:grpSp>
      <p:grpSp>
        <p:nvGrpSpPr>
          <p:cNvPr id="18" name="Group 17"/>
          <p:cNvGrpSpPr/>
          <p:nvPr/>
        </p:nvGrpSpPr>
        <p:grpSpPr>
          <a:xfrm>
            <a:off x="352766" y="3091967"/>
            <a:ext cx="1646244" cy="461665"/>
            <a:chOff x="423318" y="893631"/>
            <a:chExt cx="1646244" cy="461665"/>
          </a:xfrm>
          <a:solidFill>
            <a:srgbClr val="E09C16"/>
          </a:solidFill>
        </p:grpSpPr>
        <p:sp>
          <p:nvSpPr>
            <p:cNvPr id="19" name="Rectangle 18"/>
            <p:cNvSpPr/>
            <p:nvPr/>
          </p:nvSpPr>
          <p:spPr>
            <a:xfrm>
              <a:off x="457200" y="96417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423318" y="893631"/>
              <a:ext cx="1646244" cy="461665"/>
            </a:xfrm>
            <a:prstGeom prst="rect">
              <a:avLst/>
            </a:prstGeom>
            <a:grpFill/>
          </p:spPr>
          <p:txBody>
            <a:bodyPr wrap="square" rtlCol="0">
              <a:spAutoFit/>
            </a:bodyPr>
            <a:lstStyle/>
            <a:p>
              <a:r>
                <a:rPr lang="en-US" sz="2400" dirty="0" smtClean="0">
                  <a:solidFill>
                    <a:srgbClr val="FFFFFF"/>
                  </a:solidFill>
                </a:rPr>
                <a:t>Explaining</a:t>
              </a:r>
              <a:endParaRPr lang="en-US" sz="2400" dirty="0">
                <a:solidFill>
                  <a:srgbClr val="FFFFFF"/>
                </a:solidFill>
              </a:endParaRPr>
            </a:p>
          </p:txBody>
        </p:sp>
      </p:grpSp>
      <p:grpSp>
        <p:nvGrpSpPr>
          <p:cNvPr id="21" name="Group 20"/>
          <p:cNvGrpSpPr/>
          <p:nvPr/>
        </p:nvGrpSpPr>
        <p:grpSpPr>
          <a:xfrm>
            <a:off x="602800" y="3610860"/>
            <a:ext cx="1319320" cy="388020"/>
            <a:chOff x="423318" y="893631"/>
            <a:chExt cx="1646244" cy="388020"/>
          </a:xfrm>
          <a:solidFill>
            <a:srgbClr val="E09C16"/>
          </a:solidFill>
        </p:grpSpPr>
        <p:sp>
          <p:nvSpPr>
            <p:cNvPr id="22" name="Rectangle 21"/>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Clarify</a:t>
              </a:r>
              <a:endParaRPr lang="en-US" dirty="0">
                <a:solidFill>
                  <a:srgbClr val="FFFFFF"/>
                </a:solidFill>
              </a:endParaRPr>
            </a:p>
          </p:txBody>
        </p:sp>
      </p:grpSp>
      <p:grpSp>
        <p:nvGrpSpPr>
          <p:cNvPr id="24" name="Group 23"/>
          <p:cNvGrpSpPr/>
          <p:nvPr/>
        </p:nvGrpSpPr>
        <p:grpSpPr>
          <a:xfrm>
            <a:off x="942032" y="4114975"/>
            <a:ext cx="1319320" cy="388020"/>
            <a:chOff x="423318" y="893631"/>
            <a:chExt cx="1646244" cy="388020"/>
          </a:xfrm>
          <a:solidFill>
            <a:srgbClr val="E09C16"/>
          </a:solidFill>
        </p:grpSpPr>
        <p:sp>
          <p:nvSpPr>
            <p:cNvPr id="25" name="Rectangle 24"/>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Restate</a:t>
              </a:r>
              <a:endParaRPr lang="en-US" dirty="0">
                <a:solidFill>
                  <a:srgbClr val="FFFFFF"/>
                </a:solidFill>
              </a:endParaRPr>
            </a:p>
          </p:txBody>
        </p:sp>
      </p:grpSp>
      <p:grpSp>
        <p:nvGrpSpPr>
          <p:cNvPr id="27" name="Group 26"/>
          <p:cNvGrpSpPr/>
          <p:nvPr/>
        </p:nvGrpSpPr>
        <p:grpSpPr>
          <a:xfrm>
            <a:off x="916672" y="4536986"/>
            <a:ext cx="1429626" cy="388020"/>
            <a:chOff x="379299" y="893631"/>
            <a:chExt cx="1783884" cy="388020"/>
          </a:xfrm>
          <a:solidFill>
            <a:srgbClr val="E09C16"/>
          </a:solidFill>
        </p:grpSpPr>
        <p:sp>
          <p:nvSpPr>
            <p:cNvPr id="28" name="Rectangle 27"/>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379299" y="893631"/>
              <a:ext cx="1783884" cy="369332"/>
            </a:xfrm>
            <a:prstGeom prst="rect">
              <a:avLst/>
            </a:prstGeom>
            <a:grpFill/>
          </p:spPr>
          <p:txBody>
            <a:bodyPr wrap="square" rtlCol="0">
              <a:spAutoFit/>
            </a:bodyPr>
            <a:lstStyle/>
            <a:p>
              <a:r>
                <a:rPr lang="en-US" dirty="0" smtClean="0">
                  <a:solidFill>
                    <a:srgbClr val="FFFFFF"/>
                  </a:solidFill>
                </a:rPr>
                <a:t>Paraphrase</a:t>
              </a:r>
              <a:endParaRPr lang="en-US" dirty="0">
                <a:solidFill>
                  <a:srgbClr val="FFFFFF"/>
                </a:solidFill>
              </a:endParaRPr>
            </a:p>
          </p:txBody>
        </p:sp>
      </p:grpSp>
      <p:grpSp>
        <p:nvGrpSpPr>
          <p:cNvPr id="30" name="Group 29"/>
          <p:cNvGrpSpPr/>
          <p:nvPr/>
        </p:nvGrpSpPr>
        <p:grpSpPr>
          <a:xfrm>
            <a:off x="621375" y="5029048"/>
            <a:ext cx="1429626" cy="388020"/>
            <a:chOff x="379299" y="893631"/>
            <a:chExt cx="1783884" cy="388020"/>
          </a:xfrm>
          <a:solidFill>
            <a:srgbClr val="E09C16"/>
          </a:solidFill>
        </p:grpSpPr>
        <p:sp>
          <p:nvSpPr>
            <p:cNvPr id="31" name="Rectangle 30"/>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379299" y="893631"/>
              <a:ext cx="1783884" cy="369332"/>
            </a:xfrm>
            <a:prstGeom prst="rect">
              <a:avLst/>
            </a:prstGeom>
            <a:grpFill/>
          </p:spPr>
          <p:txBody>
            <a:bodyPr wrap="square" rtlCol="0">
              <a:spAutoFit/>
            </a:bodyPr>
            <a:lstStyle/>
            <a:p>
              <a:r>
                <a:rPr lang="en-US" dirty="0" smtClean="0">
                  <a:solidFill>
                    <a:srgbClr val="FFFFFF"/>
                  </a:solidFill>
                </a:rPr>
                <a:t>Elaborate</a:t>
              </a:r>
              <a:endParaRPr lang="en-US" dirty="0">
                <a:solidFill>
                  <a:srgbClr val="FFFFFF"/>
                </a:solidFill>
              </a:endParaRPr>
            </a:p>
          </p:txBody>
        </p:sp>
      </p:grpSp>
      <p:grpSp>
        <p:nvGrpSpPr>
          <p:cNvPr id="33" name="Group 32"/>
          <p:cNvGrpSpPr/>
          <p:nvPr/>
        </p:nvGrpSpPr>
        <p:grpSpPr>
          <a:xfrm>
            <a:off x="602800" y="5491722"/>
            <a:ext cx="1319320" cy="388020"/>
            <a:chOff x="423318" y="893631"/>
            <a:chExt cx="1646244" cy="388020"/>
          </a:xfrm>
          <a:solidFill>
            <a:srgbClr val="E09C16"/>
          </a:solidFill>
        </p:grpSpPr>
        <p:sp>
          <p:nvSpPr>
            <p:cNvPr id="34" name="Rectangle 33"/>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Exemplify</a:t>
              </a:r>
              <a:endParaRPr lang="en-US" dirty="0">
                <a:solidFill>
                  <a:srgbClr val="FFFFFF"/>
                </a:solidFill>
              </a:endParaRPr>
            </a:p>
          </p:txBody>
        </p:sp>
      </p:grpSp>
      <p:grpSp>
        <p:nvGrpSpPr>
          <p:cNvPr id="36" name="Group 35"/>
          <p:cNvGrpSpPr/>
          <p:nvPr/>
        </p:nvGrpSpPr>
        <p:grpSpPr>
          <a:xfrm>
            <a:off x="602800" y="5985725"/>
            <a:ext cx="1341454" cy="388020"/>
            <a:chOff x="423318" y="893631"/>
            <a:chExt cx="1673863" cy="388020"/>
          </a:xfrm>
          <a:solidFill>
            <a:srgbClr val="E09C16"/>
          </a:solidFill>
        </p:grpSpPr>
        <p:sp>
          <p:nvSpPr>
            <p:cNvPr id="37" name="Rectangle 36"/>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423318" y="893631"/>
              <a:ext cx="1673863" cy="369332"/>
            </a:xfrm>
            <a:prstGeom prst="rect">
              <a:avLst/>
            </a:prstGeom>
            <a:grpFill/>
          </p:spPr>
          <p:txBody>
            <a:bodyPr wrap="square" rtlCol="0">
              <a:spAutoFit/>
            </a:bodyPr>
            <a:lstStyle/>
            <a:p>
              <a:r>
                <a:rPr lang="en-US" dirty="0" err="1" smtClean="0">
                  <a:solidFill>
                    <a:srgbClr val="FFFFFF"/>
                  </a:solidFill>
                </a:rPr>
                <a:t>Summarise</a:t>
              </a:r>
              <a:endParaRPr lang="en-US" dirty="0">
                <a:solidFill>
                  <a:srgbClr val="FFFFFF"/>
                </a:solidFill>
              </a:endParaRPr>
            </a:p>
          </p:txBody>
        </p:sp>
      </p:grpSp>
      <p:grpSp>
        <p:nvGrpSpPr>
          <p:cNvPr id="39" name="Group 38"/>
          <p:cNvGrpSpPr/>
          <p:nvPr/>
        </p:nvGrpSpPr>
        <p:grpSpPr>
          <a:xfrm>
            <a:off x="2598246" y="869659"/>
            <a:ext cx="1646244" cy="461665"/>
            <a:chOff x="423318" y="893631"/>
            <a:chExt cx="1646244" cy="461665"/>
          </a:xfrm>
          <a:solidFill>
            <a:srgbClr val="F07A30"/>
          </a:solidFill>
        </p:grpSpPr>
        <p:sp>
          <p:nvSpPr>
            <p:cNvPr id="40" name="Rectangle 39"/>
            <p:cNvSpPr/>
            <p:nvPr/>
          </p:nvSpPr>
          <p:spPr>
            <a:xfrm>
              <a:off x="457200" y="96417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423318" y="893631"/>
              <a:ext cx="1646244" cy="461665"/>
            </a:xfrm>
            <a:prstGeom prst="rect">
              <a:avLst/>
            </a:prstGeom>
            <a:grpFill/>
          </p:spPr>
          <p:txBody>
            <a:bodyPr wrap="square" rtlCol="0">
              <a:spAutoFit/>
            </a:bodyPr>
            <a:lstStyle/>
            <a:p>
              <a:r>
                <a:rPr lang="en-US" sz="2400" dirty="0" smtClean="0">
                  <a:solidFill>
                    <a:srgbClr val="FFFFFF"/>
                  </a:solidFill>
                </a:rPr>
                <a:t>Respond</a:t>
              </a:r>
              <a:endParaRPr lang="en-US" sz="2400" dirty="0">
                <a:solidFill>
                  <a:srgbClr val="FFFFFF"/>
                </a:solidFill>
              </a:endParaRPr>
            </a:p>
          </p:txBody>
        </p:sp>
      </p:grpSp>
      <p:grpSp>
        <p:nvGrpSpPr>
          <p:cNvPr id="42" name="Group 41"/>
          <p:cNvGrpSpPr/>
          <p:nvPr/>
        </p:nvGrpSpPr>
        <p:grpSpPr>
          <a:xfrm>
            <a:off x="2762786" y="1401841"/>
            <a:ext cx="2037077" cy="388020"/>
            <a:chOff x="423318" y="893631"/>
            <a:chExt cx="1646244" cy="388020"/>
          </a:xfrm>
          <a:solidFill>
            <a:srgbClr val="F07A30"/>
          </a:solidFill>
        </p:grpSpPr>
        <p:sp>
          <p:nvSpPr>
            <p:cNvPr id="43" name="Rectangle 42"/>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Indicate confusion</a:t>
              </a:r>
              <a:endParaRPr lang="en-US" dirty="0">
                <a:solidFill>
                  <a:srgbClr val="FFFFFF"/>
                </a:solidFill>
              </a:endParaRPr>
            </a:p>
          </p:txBody>
        </p:sp>
      </p:grpSp>
      <p:grpSp>
        <p:nvGrpSpPr>
          <p:cNvPr id="45" name="Group 44"/>
          <p:cNvGrpSpPr/>
          <p:nvPr/>
        </p:nvGrpSpPr>
        <p:grpSpPr>
          <a:xfrm>
            <a:off x="3183599" y="1902200"/>
            <a:ext cx="2253686" cy="371428"/>
            <a:chOff x="423318" y="893631"/>
            <a:chExt cx="1646244" cy="646331"/>
          </a:xfrm>
          <a:solidFill>
            <a:srgbClr val="F07A30"/>
          </a:solidFill>
        </p:grpSpPr>
        <p:sp>
          <p:nvSpPr>
            <p:cNvPr id="46" name="Rectangle 45"/>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423318" y="893631"/>
              <a:ext cx="1646244" cy="646331"/>
            </a:xfrm>
            <a:prstGeom prst="rect">
              <a:avLst/>
            </a:prstGeom>
            <a:grpFill/>
          </p:spPr>
          <p:txBody>
            <a:bodyPr wrap="square" rtlCol="0">
              <a:spAutoFit/>
            </a:bodyPr>
            <a:lstStyle/>
            <a:p>
              <a:r>
                <a:rPr lang="en-US" dirty="0" smtClean="0">
                  <a:solidFill>
                    <a:srgbClr val="FFFFFF"/>
                  </a:solidFill>
                </a:rPr>
                <a:t>Request clarification</a:t>
              </a:r>
              <a:endParaRPr lang="en-US" dirty="0">
                <a:solidFill>
                  <a:srgbClr val="FFFFFF"/>
                </a:solidFill>
              </a:endParaRPr>
            </a:p>
          </p:txBody>
        </p:sp>
      </p:grpSp>
      <p:grpSp>
        <p:nvGrpSpPr>
          <p:cNvPr id="48" name="Group 47"/>
          <p:cNvGrpSpPr/>
          <p:nvPr/>
        </p:nvGrpSpPr>
        <p:grpSpPr>
          <a:xfrm>
            <a:off x="2762786" y="2432471"/>
            <a:ext cx="2037077" cy="388020"/>
            <a:chOff x="423318" y="893631"/>
            <a:chExt cx="1646244" cy="388020"/>
          </a:xfrm>
          <a:solidFill>
            <a:srgbClr val="F07A30"/>
          </a:solidFill>
        </p:grpSpPr>
        <p:sp>
          <p:nvSpPr>
            <p:cNvPr id="49" name="Rectangle 48"/>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Agree / disagree</a:t>
              </a:r>
              <a:endParaRPr lang="en-US" dirty="0">
                <a:solidFill>
                  <a:srgbClr val="FFFFFF"/>
                </a:solidFill>
              </a:endParaRPr>
            </a:p>
          </p:txBody>
        </p:sp>
      </p:grpSp>
      <p:grpSp>
        <p:nvGrpSpPr>
          <p:cNvPr id="51" name="Group 50"/>
          <p:cNvGrpSpPr/>
          <p:nvPr/>
        </p:nvGrpSpPr>
        <p:grpSpPr>
          <a:xfrm>
            <a:off x="2762786" y="2886197"/>
            <a:ext cx="2037077" cy="388020"/>
            <a:chOff x="423318" y="893631"/>
            <a:chExt cx="1646244" cy="388020"/>
          </a:xfrm>
          <a:solidFill>
            <a:srgbClr val="F07A30"/>
          </a:solidFill>
        </p:grpSpPr>
        <p:sp>
          <p:nvSpPr>
            <p:cNvPr id="52" name="Rectangle 51"/>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Add / elaborate</a:t>
              </a:r>
              <a:endParaRPr lang="en-US" dirty="0">
                <a:solidFill>
                  <a:srgbClr val="FFFFFF"/>
                </a:solidFill>
              </a:endParaRPr>
            </a:p>
          </p:txBody>
        </p:sp>
      </p:grpSp>
      <p:grpSp>
        <p:nvGrpSpPr>
          <p:cNvPr id="57" name="Group 56"/>
          <p:cNvGrpSpPr/>
          <p:nvPr/>
        </p:nvGrpSpPr>
        <p:grpSpPr>
          <a:xfrm>
            <a:off x="2762786" y="3949325"/>
            <a:ext cx="2258256" cy="388020"/>
            <a:chOff x="423318" y="893631"/>
            <a:chExt cx="1646244" cy="388020"/>
          </a:xfrm>
          <a:solidFill>
            <a:srgbClr val="F07A30"/>
          </a:solidFill>
        </p:grpSpPr>
        <p:sp>
          <p:nvSpPr>
            <p:cNvPr id="58" name="Rectangle 57"/>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Classify / </a:t>
              </a:r>
              <a:r>
                <a:rPr lang="en-US" dirty="0" err="1" smtClean="0">
                  <a:solidFill>
                    <a:srgbClr val="FFFFFF"/>
                  </a:solidFill>
                </a:rPr>
                <a:t>categorise</a:t>
              </a:r>
              <a:endParaRPr lang="en-US" dirty="0">
                <a:solidFill>
                  <a:srgbClr val="FFFFFF"/>
                </a:solidFill>
              </a:endParaRPr>
            </a:p>
          </p:txBody>
        </p:sp>
      </p:grpSp>
      <p:grpSp>
        <p:nvGrpSpPr>
          <p:cNvPr id="60" name="Group 59"/>
          <p:cNvGrpSpPr/>
          <p:nvPr/>
        </p:nvGrpSpPr>
        <p:grpSpPr>
          <a:xfrm>
            <a:off x="2762786" y="4489745"/>
            <a:ext cx="1153480" cy="388020"/>
            <a:chOff x="423318" y="893631"/>
            <a:chExt cx="1646244" cy="388020"/>
          </a:xfrm>
          <a:solidFill>
            <a:srgbClr val="F07A30"/>
          </a:solidFill>
        </p:grpSpPr>
        <p:sp>
          <p:nvSpPr>
            <p:cNvPr id="61" name="Rectangle 60"/>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Question </a:t>
              </a:r>
              <a:endParaRPr lang="en-US" dirty="0">
                <a:solidFill>
                  <a:srgbClr val="FFFFFF"/>
                </a:solidFill>
              </a:endParaRPr>
            </a:p>
          </p:txBody>
        </p:sp>
      </p:grpSp>
      <p:grpSp>
        <p:nvGrpSpPr>
          <p:cNvPr id="63" name="Group 62"/>
          <p:cNvGrpSpPr/>
          <p:nvPr/>
        </p:nvGrpSpPr>
        <p:grpSpPr>
          <a:xfrm>
            <a:off x="3155399" y="4966775"/>
            <a:ext cx="1370218" cy="411538"/>
            <a:chOff x="423318" y="893631"/>
            <a:chExt cx="1646244" cy="646331"/>
          </a:xfrm>
          <a:solidFill>
            <a:srgbClr val="F07A30"/>
          </a:solidFill>
        </p:grpSpPr>
        <p:sp>
          <p:nvSpPr>
            <p:cNvPr id="64" name="Rectangle 63"/>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23318" y="893631"/>
              <a:ext cx="1646244" cy="646331"/>
            </a:xfrm>
            <a:prstGeom prst="rect">
              <a:avLst/>
            </a:prstGeom>
            <a:grpFill/>
          </p:spPr>
          <p:txBody>
            <a:bodyPr wrap="square" rtlCol="0">
              <a:spAutoFit/>
            </a:bodyPr>
            <a:lstStyle/>
            <a:p>
              <a:r>
                <a:rPr lang="en-US" dirty="0" smtClean="0">
                  <a:solidFill>
                    <a:srgbClr val="FFFFFF"/>
                  </a:solidFill>
                </a:rPr>
                <a:t>Investigate</a:t>
              </a:r>
              <a:endParaRPr lang="en-US" dirty="0">
                <a:solidFill>
                  <a:srgbClr val="FFFFFF"/>
                </a:solidFill>
              </a:endParaRPr>
            </a:p>
          </p:txBody>
        </p:sp>
      </p:grpSp>
      <p:grpSp>
        <p:nvGrpSpPr>
          <p:cNvPr id="66" name="Group 65"/>
          <p:cNvGrpSpPr/>
          <p:nvPr/>
        </p:nvGrpSpPr>
        <p:grpSpPr>
          <a:xfrm>
            <a:off x="3143640" y="5448398"/>
            <a:ext cx="1370218" cy="388020"/>
            <a:chOff x="423318" y="893631"/>
            <a:chExt cx="1646244" cy="388020"/>
          </a:xfrm>
          <a:solidFill>
            <a:srgbClr val="F07A30"/>
          </a:solidFill>
        </p:grpSpPr>
        <p:sp>
          <p:nvSpPr>
            <p:cNvPr id="67" name="Rectangle 66"/>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Explore</a:t>
              </a:r>
              <a:endParaRPr lang="en-US" dirty="0">
                <a:solidFill>
                  <a:srgbClr val="FFFFFF"/>
                </a:solidFill>
              </a:endParaRPr>
            </a:p>
          </p:txBody>
        </p:sp>
      </p:grpSp>
      <p:grpSp>
        <p:nvGrpSpPr>
          <p:cNvPr id="69" name="Group 68"/>
          <p:cNvGrpSpPr/>
          <p:nvPr/>
        </p:nvGrpSpPr>
        <p:grpSpPr>
          <a:xfrm>
            <a:off x="5618953" y="856794"/>
            <a:ext cx="1646244" cy="461665"/>
            <a:chOff x="423318" y="893631"/>
            <a:chExt cx="1646244" cy="461665"/>
          </a:xfrm>
          <a:solidFill>
            <a:srgbClr val="ED42A0"/>
          </a:solidFill>
        </p:grpSpPr>
        <p:sp>
          <p:nvSpPr>
            <p:cNvPr id="70" name="Rectangle 69"/>
            <p:cNvSpPr/>
            <p:nvPr/>
          </p:nvSpPr>
          <p:spPr>
            <a:xfrm>
              <a:off x="457200" y="96417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23318" y="893631"/>
              <a:ext cx="1646244" cy="461665"/>
            </a:xfrm>
            <a:prstGeom prst="rect">
              <a:avLst/>
            </a:prstGeom>
            <a:grpFill/>
          </p:spPr>
          <p:txBody>
            <a:bodyPr wrap="square" rtlCol="0">
              <a:spAutoFit/>
            </a:bodyPr>
            <a:lstStyle/>
            <a:p>
              <a:r>
                <a:rPr lang="en-US" sz="2400" dirty="0" err="1" smtClean="0">
                  <a:solidFill>
                    <a:srgbClr val="FFFFFF"/>
                  </a:solidFill>
                </a:rPr>
                <a:t>Analyse</a:t>
              </a:r>
              <a:endParaRPr lang="en-US" sz="2400" dirty="0">
                <a:solidFill>
                  <a:srgbClr val="FFFFFF"/>
                </a:solidFill>
              </a:endParaRPr>
            </a:p>
          </p:txBody>
        </p:sp>
      </p:grpSp>
      <p:grpSp>
        <p:nvGrpSpPr>
          <p:cNvPr id="72" name="Group 71"/>
          <p:cNvGrpSpPr/>
          <p:nvPr/>
        </p:nvGrpSpPr>
        <p:grpSpPr>
          <a:xfrm>
            <a:off x="5875324" y="1401840"/>
            <a:ext cx="1521011" cy="391774"/>
            <a:chOff x="423318" y="893631"/>
            <a:chExt cx="1646244" cy="646331"/>
          </a:xfrm>
          <a:solidFill>
            <a:srgbClr val="ED42A0"/>
          </a:solidFill>
        </p:grpSpPr>
        <p:sp>
          <p:nvSpPr>
            <p:cNvPr id="73" name="Rectangle 72"/>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423318" y="893631"/>
              <a:ext cx="1646244" cy="646331"/>
            </a:xfrm>
            <a:prstGeom prst="rect">
              <a:avLst/>
            </a:prstGeom>
            <a:grpFill/>
          </p:spPr>
          <p:txBody>
            <a:bodyPr wrap="square" rtlCol="0">
              <a:spAutoFit/>
            </a:bodyPr>
            <a:lstStyle/>
            <a:p>
              <a:r>
                <a:rPr lang="en-US" dirty="0" smtClean="0">
                  <a:solidFill>
                    <a:srgbClr val="FFFFFF"/>
                  </a:solidFill>
                </a:rPr>
                <a:t>Break down</a:t>
              </a:r>
              <a:endParaRPr lang="en-US" dirty="0">
                <a:solidFill>
                  <a:srgbClr val="FFFFFF"/>
                </a:solidFill>
              </a:endParaRPr>
            </a:p>
          </p:txBody>
        </p:sp>
      </p:grpSp>
      <p:grpSp>
        <p:nvGrpSpPr>
          <p:cNvPr id="75" name="Group 74"/>
          <p:cNvGrpSpPr/>
          <p:nvPr/>
        </p:nvGrpSpPr>
        <p:grpSpPr>
          <a:xfrm>
            <a:off x="6151776" y="1843412"/>
            <a:ext cx="1521011" cy="388020"/>
            <a:chOff x="423318" y="893631"/>
            <a:chExt cx="1646244" cy="388020"/>
          </a:xfrm>
          <a:solidFill>
            <a:srgbClr val="ED42A0"/>
          </a:solidFill>
        </p:grpSpPr>
        <p:sp>
          <p:nvSpPr>
            <p:cNvPr id="76" name="Rectangle 75"/>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Differentiate</a:t>
              </a:r>
              <a:endParaRPr lang="en-US" dirty="0">
                <a:solidFill>
                  <a:srgbClr val="FFFFFF"/>
                </a:solidFill>
              </a:endParaRPr>
            </a:p>
          </p:txBody>
        </p:sp>
      </p:grpSp>
      <p:grpSp>
        <p:nvGrpSpPr>
          <p:cNvPr id="78" name="Group 77"/>
          <p:cNvGrpSpPr/>
          <p:nvPr/>
        </p:nvGrpSpPr>
        <p:grpSpPr>
          <a:xfrm>
            <a:off x="5875324" y="2325042"/>
            <a:ext cx="1521011" cy="388020"/>
            <a:chOff x="423318" y="893631"/>
            <a:chExt cx="1646244" cy="388020"/>
          </a:xfrm>
          <a:solidFill>
            <a:srgbClr val="ED42A0"/>
          </a:solidFill>
        </p:grpSpPr>
        <p:sp>
          <p:nvSpPr>
            <p:cNvPr id="79" name="Rectangle 78"/>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TextBox 79"/>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Focus</a:t>
              </a:r>
              <a:endParaRPr lang="en-US" dirty="0">
                <a:solidFill>
                  <a:srgbClr val="FFFFFF"/>
                </a:solidFill>
              </a:endParaRPr>
            </a:p>
          </p:txBody>
        </p:sp>
      </p:grpSp>
      <p:grpSp>
        <p:nvGrpSpPr>
          <p:cNvPr id="81" name="Group 80"/>
          <p:cNvGrpSpPr/>
          <p:nvPr/>
        </p:nvGrpSpPr>
        <p:grpSpPr>
          <a:xfrm>
            <a:off x="6151776" y="2780377"/>
            <a:ext cx="1521011" cy="388020"/>
            <a:chOff x="423318" y="893631"/>
            <a:chExt cx="1646244" cy="388020"/>
          </a:xfrm>
          <a:solidFill>
            <a:srgbClr val="ED42A0"/>
          </a:solidFill>
        </p:grpSpPr>
        <p:sp>
          <p:nvSpPr>
            <p:cNvPr id="82" name="Rectangle 81"/>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TextBox 82"/>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Select</a:t>
              </a:r>
              <a:endParaRPr lang="en-US" dirty="0">
                <a:solidFill>
                  <a:srgbClr val="FFFFFF"/>
                </a:solidFill>
              </a:endParaRPr>
            </a:p>
          </p:txBody>
        </p:sp>
      </p:grpSp>
      <p:grpSp>
        <p:nvGrpSpPr>
          <p:cNvPr id="84" name="Group 83"/>
          <p:cNvGrpSpPr/>
          <p:nvPr/>
        </p:nvGrpSpPr>
        <p:grpSpPr>
          <a:xfrm>
            <a:off x="6151776" y="3246354"/>
            <a:ext cx="1521011" cy="388020"/>
            <a:chOff x="423318" y="893631"/>
            <a:chExt cx="1646244" cy="388020"/>
          </a:xfrm>
          <a:solidFill>
            <a:srgbClr val="ED42A0"/>
          </a:solidFill>
        </p:grpSpPr>
        <p:sp>
          <p:nvSpPr>
            <p:cNvPr id="85" name="Rectangle 84"/>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TextBox 85"/>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Distinguish</a:t>
              </a:r>
              <a:endParaRPr lang="en-US" dirty="0">
                <a:solidFill>
                  <a:srgbClr val="FFFFFF"/>
                </a:solidFill>
              </a:endParaRPr>
            </a:p>
          </p:txBody>
        </p:sp>
      </p:grpSp>
      <p:grpSp>
        <p:nvGrpSpPr>
          <p:cNvPr id="87" name="Group 86"/>
          <p:cNvGrpSpPr/>
          <p:nvPr/>
        </p:nvGrpSpPr>
        <p:grpSpPr>
          <a:xfrm>
            <a:off x="5875324" y="3755315"/>
            <a:ext cx="1521011" cy="388020"/>
            <a:chOff x="423318" y="893631"/>
            <a:chExt cx="1646244" cy="388020"/>
          </a:xfrm>
          <a:solidFill>
            <a:srgbClr val="ED42A0"/>
          </a:solidFill>
        </p:grpSpPr>
        <p:sp>
          <p:nvSpPr>
            <p:cNvPr id="88" name="Rectangle 87"/>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TextBox 88"/>
            <p:cNvSpPr txBox="1"/>
            <p:nvPr/>
          </p:nvSpPr>
          <p:spPr>
            <a:xfrm>
              <a:off x="423318" y="893631"/>
              <a:ext cx="1646244" cy="369332"/>
            </a:xfrm>
            <a:prstGeom prst="rect">
              <a:avLst/>
            </a:prstGeom>
            <a:grpFill/>
          </p:spPr>
          <p:txBody>
            <a:bodyPr wrap="square" rtlCol="0">
              <a:spAutoFit/>
            </a:bodyPr>
            <a:lstStyle/>
            <a:p>
              <a:r>
                <a:rPr lang="en-US" dirty="0" err="1" smtClean="0">
                  <a:solidFill>
                    <a:srgbClr val="FFFFFF"/>
                  </a:solidFill>
                </a:rPr>
                <a:t>Organise</a:t>
              </a:r>
              <a:endParaRPr lang="en-US" dirty="0">
                <a:solidFill>
                  <a:srgbClr val="FFFFFF"/>
                </a:solidFill>
              </a:endParaRPr>
            </a:p>
          </p:txBody>
        </p:sp>
      </p:grpSp>
      <p:grpSp>
        <p:nvGrpSpPr>
          <p:cNvPr id="90" name="Group 89"/>
          <p:cNvGrpSpPr/>
          <p:nvPr/>
        </p:nvGrpSpPr>
        <p:grpSpPr>
          <a:xfrm>
            <a:off x="5548401" y="4375886"/>
            <a:ext cx="1646244" cy="461665"/>
            <a:chOff x="423318" y="893631"/>
            <a:chExt cx="1646244" cy="461665"/>
          </a:xfrm>
          <a:solidFill>
            <a:srgbClr val="8958EA"/>
          </a:solidFill>
        </p:grpSpPr>
        <p:sp>
          <p:nvSpPr>
            <p:cNvPr id="91" name="Rectangle 90"/>
            <p:cNvSpPr/>
            <p:nvPr/>
          </p:nvSpPr>
          <p:spPr>
            <a:xfrm>
              <a:off x="457200" y="96417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423318" y="893631"/>
              <a:ext cx="1646244" cy="461665"/>
            </a:xfrm>
            <a:prstGeom prst="rect">
              <a:avLst/>
            </a:prstGeom>
            <a:grpFill/>
          </p:spPr>
          <p:txBody>
            <a:bodyPr wrap="square" rtlCol="0">
              <a:spAutoFit/>
            </a:bodyPr>
            <a:lstStyle/>
            <a:p>
              <a:r>
                <a:rPr lang="en-US" sz="2400" dirty="0" smtClean="0">
                  <a:solidFill>
                    <a:srgbClr val="FFFFFF"/>
                  </a:solidFill>
                </a:rPr>
                <a:t>Evaluate</a:t>
              </a:r>
              <a:endParaRPr lang="en-US" sz="2400" dirty="0">
                <a:solidFill>
                  <a:srgbClr val="FFFFFF"/>
                </a:solidFill>
              </a:endParaRPr>
            </a:p>
          </p:txBody>
        </p:sp>
      </p:grpSp>
      <p:grpSp>
        <p:nvGrpSpPr>
          <p:cNvPr id="93" name="Group 92"/>
          <p:cNvGrpSpPr/>
          <p:nvPr/>
        </p:nvGrpSpPr>
        <p:grpSpPr>
          <a:xfrm>
            <a:off x="6076454" y="4910128"/>
            <a:ext cx="1521011" cy="388020"/>
            <a:chOff x="423318" y="893631"/>
            <a:chExt cx="1646244" cy="388020"/>
          </a:xfrm>
          <a:solidFill>
            <a:srgbClr val="8958EA"/>
          </a:solidFill>
        </p:grpSpPr>
        <p:sp>
          <p:nvSpPr>
            <p:cNvPr id="94" name="Rectangle 93"/>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TextBox 94"/>
            <p:cNvSpPr txBox="1"/>
            <p:nvPr/>
          </p:nvSpPr>
          <p:spPr>
            <a:xfrm>
              <a:off x="423318" y="893631"/>
              <a:ext cx="1646244" cy="369332"/>
            </a:xfrm>
            <a:prstGeom prst="rect">
              <a:avLst/>
            </a:prstGeom>
            <a:grpFill/>
          </p:spPr>
          <p:txBody>
            <a:bodyPr wrap="square" rtlCol="0">
              <a:spAutoFit/>
            </a:bodyPr>
            <a:lstStyle/>
            <a:p>
              <a:r>
                <a:rPr lang="en-US" dirty="0" err="1" smtClean="0">
                  <a:solidFill>
                    <a:srgbClr val="FFFFFF"/>
                  </a:solidFill>
                </a:rPr>
                <a:t>Prioritise</a:t>
              </a:r>
              <a:endParaRPr lang="en-US" dirty="0">
                <a:solidFill>
                  <a:srgbClr val="FFFFFF"/>
                </a:solidFill>
              </a:endParaRPr>
            </a:p>
          </p:txBody>
        </p:sp>
      </p:grpSp>
      <p:grpSp>
        <p:nvGrpSpPr>
          <p:cNvPr id="96" name="Group 95"/>
          <p:cNvGrpSpPr/>
          <p:nvPr/>
        </p:nvGrpSpPr>
        <p:grpSpPr>
          <a:xfrm>
            <a:off x="6076454" y="5378315"/>
            <a:ext cx="1521011" cy="388020"/>
            <a:chOff x="423318" y="893631"/>
            <a:chExt cx="1646244" cy="388020"/>
          </a:xfrm>
          <a:solidFill>
            <a:srgbClr val="8958EA"/>
          </a:solidFill>
        </p:grpSpPr>
        <p:sp>
          <p:nvSpPr>
            <p:cNvPr id="97" name="Rectangle 96"/>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TextBox 97"/>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Check</a:t>
              </a:r>
              <a:endParaRPr lang="en-US" dirty="0">
                <a:solidFill>
                  <a:srgbClr val="FFFFFF"/>
                </a:solidFill>
              </a:endParaRPr>
            </a:p>
          </p:txBody>
        </p:sp>
      </p:grpSp>
      <p:grpSp>
        <p:nvGrpSpPr>
          <p:cNvPr id="99" name="Group 98"/>
          <p:cNvGrpSpPr/>
          <p:nvPr/>
        </p:nvGrpSpPr>
        <p:grpSpPr>
          <a:xfrm>
            <a:off x="6076454" y="5884067"/>
            <a:ext cx="1521011" cy="388020"/>
            <a:chOff x="423318" y="893631"/>
            <a:chExt cx="1646244" cy="388020"/>
          </a:xfrm>
          <a:solidFill>
            <a:srgbClr val="8958EA"/>
          </a:solidFill>
        </p:grpSpPr>
        <p:sp>
          <p:nvSpPr>
            <p:cNvPr id="100" name="Rectangle 99"/>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TextBox 100"/>
            <p:cNvSpPr txBox="1"/>
            <p:nvPr/>
          </p:nvSpPr>
          <p:spPr>
            <a:xfrm>
              <a:off x="423318" y="893631"/>
              <a:ext cx="1646244" cy="369332"/>
            </a:xfrm>
            <a:prstGeom prst="rect">
              <a:avLst/>
            </a:prstGeom>
            <a:grpFill/>
          </p:spPr>
          <p:txBody>
            <a:bodyPr wrap="square" rtlCol="0">
              <a:spAutoFit/>
            </a:bodyPr>
            <a:lstStyle/>
            <a:p>
              <a:r>
                <a:rPr lang="en-US" dirty="0" smtClean="0">
                  <a:solidFill>
                    <a:srgbClr val="FFFFFF"/>
                  </a:solidFill>
                </a:rPr>
                <a:t>Judge</a:t>
              </a:r>
              <a:endParaRPr lang="en-US" dirty="0">
                <a:solidFill>
                  <a:srgbClr val="FFFFFF"/>
                </a:solidFill>
              </a:endParaRPr>
            </a:p>
          </p:txBody>
        </p:sp>
      </p:grpSp>
      <p:grpSp>
        <p:nvGrpSpPr>
          <p:cNvPr id="103" name="Group 102"/>
          <p:cNvGrpSpPr/>
          <p:nvPr/>
        </p:nvGrpSpPr>
        <p:grpSpPr>
          <a:xfrm>
            <a:off x="2781560" y="3418316"/>
            <a:ext cx="2253686" cy="371428"/>
            <a:chOff x="423318" y="893631"/>
            <a:chExt cx="1646244" cy="646331"/>
          </a:xfrm>
          <a:solidFill>
            <a:srgbClr val="F07A30"/>
          </a:solidFill>
        </p:grpSpPr>
        <p:sp>
          <p:nvSpPr>
            <p:cNvPr id="104" name="Rectangle 103"/>
            <p:cNvSpPr/>
            <p:nvPr/>
          </p:nvSpPr>
          <p:spPr>
            <a:xfrm>
              <a:off x="457199" y="905387"/>
              <a:ext cx="1541810" cy="37626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423318" y="893631"/>
              <a:ext cx="1646244" cy="646331"/>
            </a:xfrm>
            <a:prstGeom prst="rect">
              <a:avLst/>
            </a:prstGeom>
            <a:grpFill/>
          </p:spPr>
          <p:txBody>
            <a:bodyPr wrap="square" rtlCol="0">
              <a:spAutoFit/>
            </a:bodyPr>
            <a:lstStyle/>
            <a:p>
              <a:r>
                <a:rPr lang="en-US" dirty="0" smtClean="0">
                  <a:solidFill>
                    <a:srgbClr val="FFFFFF"/>
                  </a:solidFill>
                </a:rPr>
                <a:t>Compare / contrast</a:t>
              </a:r>
              <a:endParaRPr lang="en-US" dirty="0">
                <a:solidFill>
                  <a:srgbClr val="FFFFFF"/>
                </a:solidFill>
              </a:endParaRPr>
            </a:p>
          </p:txBody>
        </p:sp>
      </p:grpSp>
    </p:spTree>
    <p:extLst>
      <p:ext uri="{BB962C8B-B14F-4D97-AF65-F5344CB8AC3E}">
        <p14:creationId xmlns:p14="http://schemas.microsoft.com/office/powerpoint/2010/main" val="328143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fill="hold"/>
                                        <p:tgtEl>
                                          <p:spTgt spid="69"/>
                                        </p:tgtEl>
                                        <p:attrNameLst>
                                          <p:attrName>ppt_x</p:attrName>
                                        </p:attrNameLst>
                                      </p:cBhvr>
                                      <p:tavLst>
                                        <p:tav tm="0">
                                          <p:val>
                                            <p:strVal val="0-#ppt_w/2"/>
                                          </p:val>
                                        </p:tav>
                                        <p:tav tm="100000">
                                          <p:val>
                                            <p:strVal val="#ppt_x"/>
                                          </p:val>
                                        </p:tav>
                                      </p:tavLst>
                                    </p:anim>
                                    <p:anim calcmode="lin" valueType="num">
                                      <p:cBhvr additive="base">
                                        <p:cTn id="8" dur="500" fill="hold"/>
                                        <p:tgtEl>
                                          <p:spTgt spid="6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72"/>
                                        </p:tgtEl>
                                        <p:attrNameLst>
                                          <p:attrName>style.visibility</p:attrName>
                                        </p:attrNameLst>
                                      </p:cBhvr>
                                      <p:to>
                                        <p:strVal val="visible"/>
                                      </p:to>
                                    </p:set>
                                    <p:anim calcmode="lin" valueType="num">
                                      <p:cBhvr additive="base">
                                        <p:cTn id="12" dur="500" fill="hold"/>
                                        <p:tgtEl>
                                          <p:spTgt spid="72"/>
                                        </p:tgtEl>
                                        <p:attrNameLst>
                                          <p:attrName>ppt_x</p:attrName>
                                        </p:attrNameLst>
                                      </p:cBhvr>
                                      <p:tavLst>
                                        <p:tav tm="0">
                                          <p:val>
                                            <p:strVal val="#ppt_x"/>
                                          </p:val>
                                        </p:tav>
                                        <p:tav tm="100000">
                                          <p:val>
                                            <p:strVal val="#ppt_x"/>
                                          </p:val>
                                        </p:tav>
                                      </p:tavLst>
                                    </p:anim>
                                    <p:anim calcmode="lin" valueType="num">
                                      <p:cBhvr additive="base">
                                        <p:cTn id="13" dur="500" fill="hold"/>
                                        <p:tgtEl>
                                          <p:spTgt spid="72"/>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500" fill="hold"/>
                                        <p:tgtEl>
                                          <p:spTgt spid="75"/>
                                        </p:tgtEl>
                                        <p:attrNameLst>
                                          <p:attrName>ppt_x</p:attrName>
                                        </p:attrNameLst>
                                      </p:cBhvr>
                                      <p:tavLst>
                                        <p:tav tm="0">
                                          <p:val>
                                            <p:strVal val="#ppt_x"/>
                                          </p:val>
                                        </p:tav>
                                        <p:tav tm="100000">
                                          <p:val>
                                            <p:strVal val="#ppt_x"/>
                                          </p:val>
                                        </p:tav>
                                      </p:tavLst>
                                    </p:anim>
                                    <p:anim calcmode="lin" valueType="num">
                                      <p:cBhvr additive="base">
                                        <p:cTn id="18" dur="500" fill="hold"/>
                                        <p:tgtEl>
                                          <p:spTgt spid="75"/>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78"/>
                                        </p:tgtEl>
                                        <p:attrNameLst>
                                          <p:attrName>style.visibility</p:attrName>
                                        </p:attrNameLst>
                                      </p:cBhvr>
                                      <p:to>
                                        <p:strVal val="visible"/>
                                      </p:to>
                                    </p:set>
                                    <p:anim calcmode="lin" valueType="num">
                                      <p:cBhvr additive="base">
                                        <p:cTn id="22" dur="500" fill="hold"/>
                                        <p:tgtEl>
                                          <p:spTgt spid="78"/>
                                        </p:tgtEl>
                                        <p:attrNameLst>
                                          <p:attrName>ppt_x</p:attrName>
                                        </p:attrNameLst>
                                      </p:cBhvr>
                                      <p:tavLst>
                                        <p:tav tm="0">
                                          <p:val>
                                            <p:strVal val="#ppt_x"/>
                                          </p:val>
                                        </p:tav>
                                        <p:tav tm="100000">
                                          <p:val>
                                            <p:strVal val="#ppt_x"/>
                                          </p:val>
                                        </p:tav>
                                      </p:tavLst>
                                    </p:anim>
                                    <p:anim calcmode="lin" valueType="num">
                                      <p:cBhvr additive="base">
                                        <p:cTn id="23" dur="500" fill="hold"/>
                                        <p:tgtEl>
                                          <p:spTgt spid="78"/>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nodeType="afterEffect">
                                  <p:stCondLst>
                                    <p:cond delay="0"/>
                                  </p:stCondLst>
                                  <p:childTnLst>
                                    <p:set>
                                      <p:cBhvr>
                                        <p:cTn id="26" dur="1" fill="hold">
                                          <p:stCondLst>
                                            <p:cond delay="0"/>
                                          </p:stCondLst>
                                        </p:cTn>
                                        <p:tgtEl>
                                          <p:spTgt spid="81"/>
                                        </p:tgtEl>
                                        <p:attrNameLst>
                                          <p:attrName>style.visibility</p:attrName>
                                        </p:attrNameLst>
                                      </p:cBhvr>
                                      <p:to>
                                        <p:strVal val="visible"/>
                                      </p:to>
                                    </p:set>
                                    <p:anim calcmode="lin" valueType="num">
                                      <p:cBhvr additive="base">
                                        <p:cTn id="27" dur="500" fill="hold"/>
                                        <p:tgtEl>
                                          <p:spTgt spid="81"/>
                                        </p:tgtEl>
                                        <p:attrNameLst>
                                          <p:attrName>ppt_x</p:attrName>
                                        </p:attrNameLst>
                                      </p:cBhvr>
                                      <p:tavLst>
                                        <p:tav tm="0">
                                          <p:val>
                                            <p:strVal val="#ppt_x"/>
                                          </p:val>
                                        </p:tav>
                                        <p:tav tm="100000">
                                          <p:val>
                                            <p:strVal val="#ppt_x"/>
                                          </p:val>
                                        </p:tav>
                                      </p:tavLst>
                                    </p:anim>
                                    <p:anim calcmode="lin" valueType="num">
                                      <p:cBhvr additive="base">
                                        <p:cTn id="28" dur="500" fill="hold"/>
                                        <p:tgtEl>
                                          <p:spTgt spid="81"/>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nodeType="afterEffect">
                                  <p:stCondLst>
                                    <p:cond delay="0"/>
                                  </p:stCondLst>
                                  <p:childTnLst>
                                    <p:set>
                                      <p:cBhvr>
                                        <p:cTn id="31" dur="1" fill="hold">
                                          <p:stCondLst>
                                            <p:cond delay="0"/>
                                          </p:stCondLst>
                                        </p:cTn>
                                        <p:tgtEl>
                                          <p:spTgt spid="84"/>
                                        </p:tgtEl>
                                        <p:attrNameLst>
                                          <p:attrName>style.visibility</p:attrName>
                                        </p:attrNameLst>
                                      </p:cBhvr>
                                      <p:to>
                                        <p:strVal val="visible"/>
                                      </p:to>
                                    </p:set>
                                    <p:anim calcmode="lin" valueType="num">
                                      <p:cBhvr additive="base">
                                        <p:cTn id="32" dur="500" fill="hold"/>
                                        <p:tgtEl>
                                          <p:spTgt spid="84"/>
                                        </p:tgtEl>
                                        <p:attrNameLst>
                                          <p:attrName>ppt_x</p:attrName>
                                        </p:attrNameLst>
                                      </p:cBhvr>
                                      <p:tavLst>
                                        <p:tav tm="0">
                                          <p:val>
                                            <p:strVal val="#ppt_x"/>
                                          </p:val>
                                        </p:tav>
                                        <p:tav tm="100000">
                                          <p:val>
                                            <p:strVal val="#ppt_x"/>
                                          </p:val>
                                        </p:tav>
                                      </p:tavLst>
                                    </p:anim>
                                    <p:anim calcmode="lin" valueType="num">
                                      <p:cBhvr additive="base">
                                        <p:cTn id="33" dur="500" fill="hold"/>
                                        <p:tgtEl>
                                          <p:spTgt spid="84"/>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1" fill="hold" nodeType="afterEffect">
                                  <p:stCondLst>
                                    <p:cond delay="0"/>
                                  </p:stCondLst>
                                  <p:childTnLst>
                                    <p:set>
                                      <p:cBhvr>
                                        <p:cTn id="36" dur="1" fill="hold">
                                          <p:stCondLst>
                                            <p:cond delay="0"/>
                                          </p:stCondLst>
                                        </p:cTn>
                                        <p:tgtEl>
                                          <p:spTgt spid="87"/>
                                        </p:tgtEl>
                                        <p:attrNameLst>
                                          <p:attrName>style.visibility</p:attrName>
                                        </p:attrNameLst>
                                      </p:cBhvr>
                                      <p:to>
                                        <p:strVal val="visible"/>
                                      </p:to>
                                    </p:set>
                                    <p:anim calcmode="lin" valueType="num">
                                      <p:cBhvr additive="base">
                                        <p:cTn id="37" dur="500" fill="hold"/>
                                        <p:tgtEl>
                                          <p:spTgt spid="87"/>
                                        </p:tgtEl>
                                        <p:attrNameLst>
                                          <p:attrName>ppt_x</p:attrName>
                                        </p:attrNameLst>
                                      </p:cBhvr>
                                      <p:tavLst>
                                        <p:tav tm="0">
                                          <p:val>
                                            <p:strVal val="#ppt_x"/>
                                          </p:val>
                                        </p:tav>
                                        <p:tav tm="100000">
                                          <p:val>
                                            <p:strVal val="#ppt_x"/>
                                          </p:val>
                                        </p:tav>
                                      </p:tavLst>
                                    </p:anim>
                                    <p:anim calcmode="lin" valueType="num">
                                      <p:cBhvr additive="base">
                                        <p:cTn id="38" dur="500" fill="hold"/>
                                        <p:tgtEl>
                                          <p:spTgt spid="87"/>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90"/>
                                        </p:tgtEl>
                                        <p:attrNameLst>
                                          <p:attrName>style.visibility</p:attrName>
                                        </p:attrNameLst>
                                      </p:cBhvr>
                                      <p:to>
                                        <p:strVal val="visible"/>
                                      </p:to>
                                    </p:set>
                                    <p:anim calcmode="lin" valueType="num">
                                      <p:cBhvr additive="base">
                                        <p:cTn id="43" dur="500" fill="hold"/>
                                        <p:tgtEl>
                                          <p:spTgt spid="90"/>
                                        </p:tgtEl>
                                        <p:attrNameLst>
                                          <p:attrName>ppt_x</p:attrName>
                                        </p:attrNameLst>
                                      </p:cBhvr>
                                      <p:tavLst>
                                        <p:tav tm="0">
                                          <p:val>
                                            <p:strVal val="0-#ppt_w/2"/>
                                          </p:val>
                                        </p:tav>
                                        <p:tav tm="100000">
                                          <p:val>
                                            <p:strVal val="#ppt_x"/>
                                          </p:val>
                                        </p:tav>
                                      </p:tavLst>
                                    </p:anim>
                                    <p:anim calcmode="lin" valueType="num">
                                      <p:cBhvr additive="base">
                                        <p:cTn id="44" dur="500" fill="hold"/>
                                        <p:tgtEl>
                                          <p:spTgt spid="90"/>
                                        </p:tgtEl>
                                        <p:attrNameLst>
                                          <p:attrName>ppt_y</p:attrName>
                                        </p:attrNameLst>
                                      </p:cBhvr>
                                      <p:tavLst>
                                        <p:tav tm="0">
                                          <p:val>
                                            <p:strVal val="#ppt_y"/>
                                          </p:val>
                                        </p:tav>
                                        <p:tav tm="100000">
                                          <p:val>
                                            <p:strVal val="#ppt_y"/>
                                          </p:val>
                                        </p:tav>
                                      </p:tavLst>
                                    </p:anim>
                                  </p:childTnLst>
                                </p:cTn>
                              </p:par>
                            </p:childTnLst>
                          </p:cTn>
                        </p:par>
                        <p:par>
                          <p:cTn id="45" fill="hold">
                            <p:stCondLst>
                              <p:cond delay="500"/>
                            </p:stCondLst>
                            <p:childTnLst>
                              <p:par>
                                <p:cTn id="46" presetID="2" presetClass="entr" presetSubtype="1" fill="hold" nodeType="afterEffect">
                                  <p:stCondLst>
                                    <p:cond delay="0"/>
                                  </p:stCondLst>
                                  <p:childTnLst>
                                    <p:set>
                                      <p:cBhvr>
                                        <p:cTn id="47" dur="1" fill="hold">
                                          <p:stCondLst>
                                            <p:cond delay="0"/>
                                          </p:stCondLst>
                                        </p:cTn>
                                        <p:tgtEl>
                                          <p:spTgt spid="93"/>
                                        </p:tgtEl>
                                        <p:attrNameLst>
                                          <p:attrName>style.visibility</p:attrName>
                                        </p:attrNameLst>
                                      </p:cBhvr>
                                      <p:to>
                                        <p:strVal val="visible"/>
                                      </p:to>
                                    </p:set>
                                    <p:anim calcmode="lin" valueType="num">
                                      <p:cBhvr additive="base">
                                        <p:cTn id="48" dur="500" fill="hold"/>
                                        <p:tgtEl>
                                          <p:spTgt spid="93"/>
                                        </p:tgtEl>
                                        <p:attrNameLst>
                                          <p:attrName>ppt_x</p:attrName>
                                        </p:attrNameLst>
                                      </p:cBhvr>
                                      <p:tavLst>
                                        <p:tav tm="0">
                                          <p:val>
                                            <p:strVal val="#ppt_x"/>
                                          </p:val>
                                        </p:tav>
                                        <p:tav tm="100000">
                                          <p:val>
                                            <p:strVal val="#ppt_x"/>
                                          </p:val>
                                        </p:tav>
                                      </p:tavLst>
                                    </p:anim>
                                    <p:anim calcmode="lin" valueType="num">
                                      <p:cBhvr additive="base">
                                        <p:cTn id="49" dur="500" fill="hold"/>
                                        <p:tgtEl>
                                          <p:spTgt spid="93"/>
                                        </p:tgtEl>
                                        <p:attrNameLst>
                                          <p:attrName>ppt_y</p:attrName>
                                        </p:attrNameLst>
                                      </p:cBhvr>
                                      <p:tavLst>
                                        <p:tav tm="0">
                                          <p:val>
                                            <p:strVal val="0-#ppt_h/2"/>
                                          </p:val>
                                        </p:tav>
                                        <p:tav tm="100000">
                                          <p:val>
                                            <p:strVal val="#ppt_y"/>
                                          </p:val>
                                        </p:tav>
                                      </p:tavLst>
                                    </p:anim>
                                  </p:childTnLst>
                                </p:cTn>
                              </p:par>
                            </p:childTnLst>
                          </p:cTn>
                        </p:par>
                        <p:par>
                          <p:cTn id="50" fill="hold">
                            <p:stCondLst>
                              <p:cond delay="1000"/>
                            </p:stCondLst>
                            <p:childTnLst>
                              <p:par>
                                <p:cTn id="51" presetID="2" presetClass="entr" presetSubtype="1" fill="hold" nodeType="after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additive="base">
                                        <p:cTn id="53" dur="500" fill="hold"/>
                                        <p:tgtEl>
                                          <p:spTgt spid="96"/>
                                        </p:tgtEl>
                                        <p:attrNameLst>
                                          <p:attrName>ppt_x</p:attrName>
                                        </p:attrNameLst>
                                      </p:cBhvr>
                                      <p:tavLst>
                                        <p:tav tm="0">
                                          <p:val>
                                            <p:strVal val="#ppt_x"/>
                                          </p:val>
                                        </p:tav>
                                        <p:tav tm="100000">
                                          <p:val>
                                            <p:strVal val="#ppt_x"/>
                                          </p:val>
                                        </p:tav>
                                      </p:tavLst>
                                    </p:anim>
                                    <p:anim calcmode="lin" valueType="num">
                                      <p:cBhvr additive="base">
                                        <p:cTn id="54" dur="500" fill="hold"/>
                                        <p:tgtEl>
                                          <p:spTgt spid="96"/>
                                        </p:tgtEl>
                                        <p:attrNameLst>
                                          <p:attrName>ppt_y</p:attrName>
                                        </p:attrNameLst>
                                      </p:cBhvr>
                                      <p:tavLst>
                                        <p:tav tm="0">
                                          <p:val>
                                            <p:strVal val="0-#ppt_h/2"/>
                                          </p:val>
                                        </p:tav>
                                        <p:tav tm="100000">
                                          <p:val>
                                            <p:strVal val="#ppt_y"/>
                                          </p:val>
                                        </p:tav>
                                      </p:tavLst>
                                    </p:anim>
                                  </p:childTnLst>
                                </p:cTn>
                              </p:par>
                            </p:childTnLst>
                          </p:cTn>
                        </p:par>
                        <p:par>
                          <p:cTn id="55" fill="hold">
                            <p:stCondLst>
                              <p:cond delay="1500"/>
                            </p:stCondLst>
                            <p:childTnLst>
                              <p:par>
                                <p:cTn id="56" presetID="2" presetClass="entr" presetSubtype="1" fill="hold" nodeType="afterEffect">
                                  <p:stCondLst>
                                    <p:cond delay="0"/>
                                  </p:stCondLst>
                                  <p:childTnLst>
                                    <p:set>
                                      <p:cBhvr>
                                        <p:cTn id="57" dur="1" fill="hold">
                                          <p:stCondLst>
                                            <p:cond delay="0"/>
                                          </p:stCondLst>
                                        </p:cTn>
                                        <p:tgtEl>
                                          <p:spTgt spid="99"/>
                                        </p:tgtEl>
                                        <p:attrNameLst>
                                          <p:attrName>style.visibility</p:attrName>
                                        </p:attrNameLst>
                                      </p:cBhvr>
                                      <p:to>
                                        <p:strVal val="visible"/>
                                      </p:to>
                                    </p:set>
                                    <p:anim calcmode="lin" valueType="num">
                                      <p:cBhvr additive="base">
                                        <p:cTn id="58" dur="500" fill="hold"/>
                                        <p:tgtEl>
                                          <p:spTgt spid="99"/>
                                        </p:tgtEl>
                                        <p:attrNameLst>
                                          <p:attrName>ppt_x</p:attrName>
                                        </p:attrNameLst>
                                      </p:cBhvr>
                                      <p:tavLst>
                                        <p:tav tm="0">
                                          <p:val>
                                            <p:strVal val="#ppt_x"/>
                                          </p:val>
                                        </p:tav>
                                        <p:tav tm="100000">
                                          <p:val>
                                            <p:strVal val="#ppt_x"/>
                                          </p:val>
                                        </p:tav>
                                      </p:tavLst>
                                    </p:anim>
                                    <p:anim calcmode="lin" valueType="num">
                                      <p:cBhvr additive="base">
                                        <p:cTn id="59" dur="500" fill="hold"/>
                                        <p:tgtEl>
                                          <p:spTgt spid="9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749</Words>
  <Application>Microsoft Office PowerPoint</Application>
  <PresentationFormat>Экран (4:3)</PresentationFormat>
  <Paragraphs>209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Бумажная</vt:lpstr>
      <vt:lpstr>Bloom’s Taxonomy</vt:lpstr>
      <vt:lpstr>Do you remember?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Developing fluency in Speaking</vt:lpstr>
      <vt:lpstr>References:</vt:lpstr>
      <vt:lpstr>Online 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DM</dc:creator>
  <cp:lastModifiedBy>DM</cp:lastModifiedBy>
  <cp:revision>13</cp:revision>
  <dcterms:created xsi:type="dcterms:W3CDTF">2015-12-15T17:11:14Z</dcterms:created>
  <dcterms:modified xsi:type="dcterms:W3CDTF">2015-12-16T08:49:39Z</dcterms:modified>
</cp:coreProperties>
</file>